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7" r:id="rId11"/>
  </p:sldIdLst>
  <p:sldSz cx="9144000" cy="6858000" type="screen4x3"/>
  <p:notesSz cx="9926638" cy="1435258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5117"/>
    <a:srgbClr val="77ADD2"/>
    <a:srgbClr val="8E8312"/>
    <a:srgbClr val="F0EDDA"/>
    <a:srgbClr val="E2512B"/>
    <a:srgbClr val="C8B677"/>
    <a:srgbClr val="F25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0" autoAdjust="0"/>
    <p:restoredTop sz="94668" autoAdjust="0"/>
  </p:normalViewPr>
  <p:slideViewPr>
    <p:cSldViewPr snapToGrid="0" snapToObjects="1">
      <p:cViewPr varScale="1">
        <p:scale>
          <a:sx n="108" d="100"/>
          <a:sy n="108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df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7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6019800" cy="6857132"/>
          </a:xfrm>
          <a:prstGeom prst="rect">
            <a:avLst/>
          </a:pr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Frihandsfigur 15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24051" y="0"/>
            <a:ext cx="3659798" cy="685800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DE92F0B6-9375-F84E-84A2-F3DE2C7BE60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25" name="Bildobjekt 24" descr="tibrolog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49844" y="2810934"/>
            <a:ext cx="2986735" cy="866476"/>
          </a:xfrm>
          <a:prstGeom prst="rect">
            <a:avLst/>
          </a:prstGeom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33400" y="1600200"/>
            <a:ext cx="8077200" cy="42545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7" name="Bildobjekt 6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pic>
        <p:nvPicPr>
          <p:cNvPr id="5" name="Bildobjekt 4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6019800" cy="6857132"/>
          </a:xfrm>
          <a:prstGeom prst="rect">
            <a:avLst/>
          </a:pr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Frihandsfigur 15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24051" y="0"/>
            <a:ext cx="3659798" cy="685800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DE92F0B6-9375-F84E-84A2-F3DE2C7BE60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objekt 24" descr="tibrologo.png"/>
          <p:cNvPicPr>
            <a:picLocks noChangeAspect="1"/>
          </p:cNvPicPr>
          <p:nvPr userDrawn="1"/>
        </p:nvPicPr>
        <p:blipFill>
          <a:blip r:embed="rId3"/>
          <a:srcRect r="69124"/>
          <a:stretch>
            <a:fillRect/>
          </a:stretch>
        </p:blipFill>
        <p:spPr>
          <a:xfrm>
            <a:off x="5334000" y="2810934"/>
            <a:ext cx="939800" cy="866476"/>
          </a:xfrm>
          <a:prstGeom prst="rect">
            <a:avLst/>
          </a:prstGeom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textruta 11"/>
          <p:cNvSpPr txBox="1"/>
          <p:nvPr userDrawn="1"/>
        </p:nvSpPr>
        <p:spPr>
          <a:xfrm>
            <a:off x="5334000" y="2827592"/>
            <a:ext cx="3069223" cy="93871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sv-SE" sz="6100" b="1" i="0" u="none" dirty="0">
                <a:latin typeface="Akagi-Bold"/>
                <a:cs typeface="Akagi-Bold"/>
              </a:rPr>
              <a:t>Tack!</a:t>
            </a:r>
          </a:p>
        </p:txBody>
      </p:sp>
      <p:pic>
        <p:nvPicPr>
          <p:cNvPr id="11" name="Bildobjekt 10" descr="tibrolog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2869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2pPr>
            <a:lvl3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3pPr>
            <a:lvl4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2"/>
          </p:nvPr>
        </p:nvSpPr>
        <p:spPr>
          <a:xfrm>
            <a:off x="457200" y="2921000"/>
            <a:ext cx="33528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4083050" y="2921000"/>
            <a:ext cx="38735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9" name="Frihandsfigur 8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kagi-Bold"/>
                <a:cs typeface="Akagi-Bol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kagi-Book"/>
                <a:cs typeface="Akagi-Book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kagi-Book"/>
                <a:cs typeface="Akagi-Book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kagi-Book"/>
                <a:cs typeface="Akagi-Book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kagi-Book"/>
                <a:cs typeface="Akagi-Book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kagi-Book"/>
                <a:cs typeface="Akagi-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2" name="Frihandsfigur 11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2" name="Frihandsfigur 11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andsfigur 9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8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3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2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sv-SE"/>
          </a:p>
        </p:txBody>
      </p:sp>
      <p:sp>
        <p:nvSpPr>
          <p:cNvPr id="11" name="Frihandsfigur 10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tibrologo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8051" y="6100762"/>
            <a:ext cx="1000485" cy="29024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6239112" y="274638"/>
            <a:ext cx="2904888" cy="659606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</a:t>
            </a:r>
            <a:r>
              <a:rPr lang="sv-SE" dirty="0" err="1"/>
              <a:t>formaatt</a:t>
            </a:r>
            <a:r>
              <a:rPr lang="sv-SE" dirty="0"/>
              <a:t> ändra 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5657-0CE1-C548-8DD0-524700D2425E}" type="datetimeFigureOut">
              <a:rPr lang="sv-SE" smtClean="0"/>
              <a:pPr/>
              <a:t>2021-06-07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F0B6-9375-F84E-84A2-F3DE2C7BE60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1" r:id="rId4"/>
    <p:sldLayoutId id="2147483660" r:id="rId5"/>
    <p:sldLayoutId id="2147483662" r:id="rId6"/>
    <p:sldLayoutId id="2147483669" r:id="rId7"/>
    <p:sldLayoutId id="2147483652" r:id="rId8"/>
    <p:sldLayoutId id="2147483663" r:id="rId9"/>
    <p:sldLayoutId id="2147483664" r:id="rId10"/>
    <p:sldLayoutId id="2147483665" r:id="rId11"/>
    <p:sldLayoutId id="2147483654" r:id="rId12"/>
    <p:sldLayoutId id="2147483655" r:id="rId13"/>
    <p:sldLayoutId id="2147483668" r:id="rId14"/>
    <p:sldLayoutId id="2147483666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Akagi-Bold"/>
          <a:ea typeface="+mj-ea"/>
          <a:cs typeface="Akagi-Bold"/>
        </a:defRPr>
      </a:lvl1pPr>
    </p:titleStyle>
    <p:bodyStyle>
      <a:lvl1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7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1pPr>
      <a:lvl2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8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2pPr>
      <a:lvl3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9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3pPr>
      <a:lvl4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20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4pPr>
      <a:lvl5pPr marL="450000" indent="-450000" algn="l" defTabSz="457200" rtl="0" eaLnBrk="1" latinLnBrk="0" hangingPunct="1">
        <a:spcBef>
          <a:spcPts val="600"/>
        </a:spcBef>
        <a:spcAft>
          <a:spcPts val="1200"/>
        </a:spcAft>
        <a:buSzPct val="100000"/>
        <a:buFontTx/>
        <a:buBlip>
          <a:blip r:embed="rId17"/>
        </a:buBlip>
        <a:defRPr sz="2400" b="0" i="0" kern="1200">
          <a:solidFill>
            <a:schemeClr val="tx1"/>
          </a:solidFill>
          <a:latin typeface="Akagi-Book"/>
          <a:ea typeface="+mn-ea"/>
          <a:cs typeface="Akagi-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cialstyrelsen.se/globalassets/sharepoint-dokument/artikelkatalog/foreskrifter-och-allmanna-rad/2015-5-10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ocialstyrelsen.se/learn/course/263/basala-hygienrutiner-i-vard-och-omsorg" TargetMode="External"/><Relationship Id="rId2" Type="http://schemas.openxmlformats.org/officeDocument/2006/relationships/hyperlink" Target="https://www.tibro.se/globalassets/c.-inredan/10.-socialtjansten/19.utbildningar/checklista-vardhygienutbildning-for-vard-och-omsorgspersonal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ibro.se/globalassets/c.-inredan/10.-socialtjansten/19.utbildningar/basala-hygien.personligt-hygienansvar.pdf" TargetMode="External"/><Relationship Id="rId4" Type="http://schemas.openxmlformats.org/officeDocument/2006/relationships/hyperlink" Target="https://www.tibro.se/globalassets/c.-inredan/10.-socialtjansten/19.utbildningar/checklista-vardhygienutbildning-for-enhetscehf-vid-introduktion-2.0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fvh.se/hygiensjukskoterskesektionen/undervisningsmateral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bro.se/globalassets/c.-inredan/10.-socialtjansten/19.utbildningar/checklista-vardhygienutbildning-for-vard-och-omsorgspersonal.pdf" TargetMode="External"/><Relationship Id="rId2" Type="http://schemas.openxmlformats.org/officeDocument/2006/relationships/hyperlink" Target="https://www.tibro.se/globalassets/c.-inredan/10.-socialtjansten/10.hsl/hygien-och-smittskydd/hygienombudets-ansvarsroll-och-uppdrag.pdf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sv-SE" b="1" i="0" dirty="0"/>
              <a:t>Vårdhygien</a:t>
            </a:r>
            <a:r>
              <a:rPr lang="sv-SE" b="1" dirty="0"/>
              <a:t> </a:t>
            </a:r>
          </a:p>
          <a:p>
            <a:pPr algn="ctr"/>
            <a:r>
              <a:rPr lang="sv-SE" b="1" i="0" dirty="0"/>
              <a:t>Basala hygienrutiner </a:t>
            </a:r>
          </a:p>
          <a:p>
            <a:pPr algn="ctr"/>
            <a:r>
              <a:rPr lang="sv-SE" b="1" i="0" dirty="0"/>
              <a:t>Utbildning inom vård och omsorg</a:t>
            </a:r>
          </a:p>
          <a:p>
            <a:pPr algn="ctr"/>
            <a:r>
              <a:rPr lang="sv-SE" b="1" i="0" dirty="0"/>
              <a:t>Uppdaterad 2021-06-07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17A684AB-7477-4DF1-B872-5B33CD8F7B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37608" y="3912125"/>
            <a:ext cx="2988297" cy="2055042"/>
          </a:xfrm>
        </p:spPr>
        <p:txBody>
          <a:bodyPr>
            <a:normAutofit/>
          </a:bodyPr>
          <a:lstStyle/>
          <a:p>
            <a:pPr algn="ctr"/>
            <a:r>
              <a:rPr lang="sv-SE" b="1" i="0" dirty="0"/>
              <a:t>för att DU bidrar till att  basala hygienrutiner följs</a:t>
            </a:r>
          </a:p>
          <a:p>
            <a:pPr algn="ctr"/>
            <a:r>
              <a:rPr lang="sv-SE" b="1" i="0"/>
              <a:t>DU förhindrar på </a:t>
            </a:r>
            <a:r>
              <a:rPr lang="sv-SE" b="1" i="0" dirty="0"/>
              <a:t>så sätt smittspridning och vårdrelaterade infektioner</a:t>
            </a:r>
          </a:p>
        </p:txBody>
      </p:sp>
    </p:spTree>
    <p:extLst>
      <p:ext uri="{BB962C8B-B14F-4D97-AF65-F5344CB8AC3E}">
        <p14:creationId xmlns:p14="http://schemas.microsoft.com/office/powerpoint/2010/main" val="97484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v-SE" dirty="0"/>
              <a:t>Bakgrund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Tillämpningsområden gällande Hygienkrav</a:t>
            </a:r>
          </a:p>
          <a:p>
            <a:r>
              <a:rPr lang="sv-SE" dirty="0"/>
              <a:t>I Socialstyrelsens föreskrifter 2015:10 om </a:t>
            </a:r>
            <a:r>
              <a:rPr lang="sv-SE" dirty="0">
                <a:hlinkClick r:id="rId2"/>
              </a:rPr>
              <a:t>basal hygien i vård och omsorg </a:t>
            </a:r>
            <a:r>
              <a:rPr lang="sv-SE" dirty="0"/>
              <a:t>är det hygienkrav som ska tillämpas i verksamhet som omfattas av hälso- och sjukvårdslagen (1982:763), i verksamhet som omfattas av socialtjänstlagen (2001:453), </a:t>
            </a:r>
            <a:r>
              <a:rPr lang="sv-SE" dirty="0" err="1"/>
              <a:t>SoL</a:t>
            </a:r>
            <a:r>
              <a:rPr lang="sv-SE" dirty="0"/>
              <a:t>, där insatser som har beviljats efter beslut och insatsen avser 1 hemtjänst i ordinärt boende, eller 2. sådant boende som avses i 5 kap. 5 eller 7 § </a:t>
            </a:r>
            <a:r>
              <a:rPr lang="sv-SE" dirty="0" err="1"/>
              <a:t>SoL.</a:t>
            </a:r>
            <a:r>
              <a:rPr lang="sv-SE" dirty="0"/>
              <a:t> Det skall även tillämpas inom verksamhet som omfattas av lagen (1993:387) om stöd och service till vissa funktionshindrade, LSS, vid genomförande av insatsen bostad med särskild service </a:t>
            </a:r>
          </a:p>
          <a:p>
            <a:r>
              <a:rPr lang="sv-SE" b="1" dirty="0"/>
              <a:t>Hygienkrav gäller den som är yrkesmässigt verksam eller som är under utbildning i verksamheter enligt ovan. </a:t>
            </a:r>
            <a:r>
              <a:rPr lang="sv-SE" dirty="0"/>
              <a:t>Genom att vara följsam till de hygienkrav förhindras smittspridning, vilket bidrar till att skydda vårdtagare/brukare, sig själv och sina arbetskamrater. 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71053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E808706-2BD3-4CC8-8603-AB3320BF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sv-SE" dirty="0"/>
              <a:t>Syfte</a:t>
            </a:r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6541AA6-BB5B-4385-8724-DCF2942B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417638"/>
            <a:ext cx="8361336" cy="47085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sv-SE" dirty="0"/>
          </a:p>
          <a:p>
            <a:pPr marL="0" indent="0">
              <a:lnSpc>
                <a:spcPct val="90000"/>
              </a:lnSpc>
              <a:buNone/>
            </a:pPr>
            <a:endParaRPr lang="sv-SE" dirty="0"/>
          </a:p>
          <a:p>
            <a:pPr>
              <a:lnSpc>
                <a:spcPct val="90000"/>
              </a:lnSpc>
            </a:pPr>
            <a:r>
              <a:rPr lang="sv-SE" dirty="0"/>
              <a:t>Att säkerställa att socialförvaltningen verksamheter som infaller enligt Socialstyrelsens föreskrifter efterlever de hygienkrav varav</a:t>
            </a:r>
            <a:r>
              <a:rPr lang="sv-SE" b="1" dirty="0"/>
              <a:t> all vård och omsorgspersonal som arbetar inom dessa verksamheter ska </a:t>
            </a:r>
            <a:r>
              <a:rPr lang="sv-SE" dirty="0"/>
              <a:t>besitta god kompetens om basala hygienrutiner och verksamhetens vårdhygieniska rutiner. </a:t>
            </a:r>
          </a:p>
          <a:p>
            <a:pPr marL="0" indent="0">
              <a:lnSpc>
                <a:spcPct val="90000"/>
              </a:lnSpc>
              <a:buNone/>
            </a:pPr>
            <a:endParaRPr lang="sv-SE" dirty="0"/>
          </a:p>
          <a:p>
            <a:pPr marL="0" indent="0">
              <a:lnSpc>
                <a:spcPct val="90000"/>
              </a:lnSpc>
              <a:buNone/>
            </a:pPr>
            <a:r>
              <a:rPr lang="sv-SE" dirty="0"/>
              <a:t> </a:t>
            </a:r>
          </a:p>
          <a:p>
            <a:pPr>
              <a:lnSpc>
                <a:spcPct val="9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505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7CA8D7-2905-447D-B518-DD1D0137E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sv-SE" dirty="0"/>
              <a:t>Ansvarsfördelning </a:t>
            </a:r>
          </a:p>
        </p:txBody>
      </p:sp>
      <p:graphicFrame>
        <p:nvGraphicFramePr>
          <p:cNvPr id="9" name="Tabell 9">
            <a:extLst>
              <a:ext uri="{FF2B5EF4-FFF2-40B4-BE49-F238E27FC236}">
                <a16:creationId xmlns:a16="http://schemas.microsoft.com/office/drawing/2014/main" id="{A0030C62-09CD-402C-B364-EDB6C4F54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210247"/>
              </p:ext>
            </p:extLst>
          </p:nvPr>
        </p:nvGraphicFramePr>
        <p:xfrm>
          <a:off x="131737" y="1178351"/>
          <a:ext cx="7909328" cy="5425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43461">
                  <a:extLst>
                    <a:ext uri="{9D8B030D-6E8A-4147-A177-3AD203B41FA5}">
                      <a16:colId xmlns:a16="http://schemas.microsoft.com/office/drawing/2014/main" val="114595635"/>
                    </a:ext>
                  </a:extLst>
                </a:gridCol>
                <a:gridCol w="3965867">
                  <a:extLst>
                    <a:ext uri="{9D8B030D-6E8A-4147-A177-3AD203B41FA5}">
                      <a16:colId xmlns:a16="http://schemas.microsoft.com/office/drawing/2014/main" val="2423928861"/>
                    </a:ext>
                  </a:extLst>
                </a:gridCol>
              </a:tblGrid>
              <a:tr h="1094674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Vård och omsorgspersonal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Tillämpar de föreskrifter om basala hygienrutiner gällande inom vård och omsorg och efterlever de lagkrav som lyder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311914"/>
                  </a:ext>
                </a:extLst>
              </a:tr>
              <a:tr h="842057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Hygienombud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Bistår vid introduktion, handleder vid utbildning inom basala hygienrutiner och vårdhygieniska frågor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69951"/>
                  </a:ext>
                </a:extLst>
              </a:tr>
              <a:tr h="1347292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Enhetschef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Ansvar för att vård och omsorgspersonal erhållet utbildning och genom detta besitter god kompetens om vårdhygien. Ansvarar för egenkontroll av att vårdhygieniska rutiner följs.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9832"/>
                  </a:ext>
                </a:extLst>
              </a:tr>
              <a:tr h="842057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Verksamhetschef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Ansvariga för systematisk uppföljning av att vårdhygienrutiner följs i verksamheten.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48298"/>
                  </a:ext>
                </a:extLst>
              </a:tr>
              <a:tr h="870126">
                <a:tc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Medicinskt ansvarig sjuksköterska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Ansvarar för att utföra systematiska och oplanerade kontroller av att vårdhygienrutiner följs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172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0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2C68751-9B04-411D-8CBC-CEB96B57B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sv-SE" dirty="0"/>
            </a:br>
            <a:r>
              <a:rPr lang="sv-SE" dirty="0"/>
              <a:t>Ansvar</a:t>
            </a:r>
            <a:br>
              <a:rPr lang="sv-SE" dirty="0"/>
            </a:br>
            <a:r>
              <a:rPr lang="sv-SE" dirty="0"/>
              <a:t>Enhetschef  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4FC89D9-3343-4C09-9076-0A5B89611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Enhetschef ansvarar för att samtliga berörda medarbetare har genomgått nedanstående </a:t>
            </a:r>
            <a:r>
              <a:rPr lang="sv-SE" dirty="0">
                <a:solidFill>
                  <a:srgbClr val="FF0000"/>
                </a:solidFill>
                <a:hlinkClick r:id="rId2"/>
              </a:rPr>
              <a:t>checklista vård och omsorgspersonal </a:t>
            </a:r>
            <a:r>
              <a:rPr lang="sv-SE" dirty="0"/>
              <a:t>och genomfört socialstyrelsen </a:t>
            </a:r>
            <a:r>
              <a:rPr lang="sv-SE" dirty="0">
                <a:solidFill>
                  <a:srgbClr val="FF0000"/>
                </a:solidFill>
                <a:hlinkClick r:id="rId3"/>
              </a:rPr>
              <a:t>webbutbildning</a:t>
            </a:r>
            <a:r>
              <a:rPr lang="sv-SE" dirty="0"/>
              <a:t> och praktiskt prov med godkänt resultat.</a:t>
            </a:r>
          </a:p>
          <a:p>
            <a:pPr marL="0" indent="0">
              <a:buNone/>
            </a:pPr>
            <a:r>
              <a:rPr lang="sv-SE" dirty="0"/>
              <a:t>Detta skall ske under Introduktion, se steg enligt </a:t>
            </a:r>
            <a:r>
              <a:rPr lang="sv-SE" dirty="0">
                <a:hlinkClick r:id="rId4"/>
              </a:rPr>
              <a:t>checklista för enhetschef </a:t>
            </a:r>
            <a:r>
              <a:rPr lang="sv-SE" dirty="0"/>
              <a:t>och innan påbörjad enskilt arbete inom verksamheten.</a:t>
            </a:r>
          </a:p>
          <a:p>
            <a:pPr marL="0" indent="0">
              <a:buNone/>
            </a:pPr>
            <a:r>
              <a:rPr lang="sv-SE" dirty="0"/>
              <a:t>Medarbetare som är anställda när rutin implementeras skall utföra punkter, checklista snarast och skriva under </a:t>
            </a:r>
            <a:r>
              <a:rPr lang="sv-SE" dirty="0">
                <a:hlinkClick r:id="rId5"/>
              </a:rPr>
              <a:t>Basala hygienrutiner personligt ansvar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Utförd aktivitet förs in i </a:t>
            </a:r>
            <a:r>
              <a:rPr lang="sv-SE" dirty="0" err="1"/>
              <a:t>Winlas</a:t>
            </a:r>
            <a:r>
              <a:rPr lang="sv-SE" dirty="0"/>
              <a:t>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888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35BFF0-7916-4808-84E8-AD9E3F8E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07" y="274637"/>
            <a:ext cx="8291593" cy="957477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Ansvar </a:t>
            </a:r>
            <a:br>
              <a:rPr lang="sv-SE" dirty="0"/>
            </a:br>
            <a:r>
              <a:rPr lang="sv-SE" dirty="0"/>
              <a:t>Enhetschef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9DCA23-EEF3-4B3A-BB76-19700BC4A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37" y="1294108"/>
            <a:ext cx="8229600" cy="425474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Enhetschef ansvarar för att samtliga medarbetare uppdateras årligen för att bibehålla god kompetens inom vårdhygien. Detta sker bland annat via </a:t>
            </a:r>
            <a:r>
              <a:rPr lang="sv-SE" dirty="0">
                <a:solidFill>
                  <a:srgbClr val="FF0000"/>
                </a:solidFill>
                <a:hlinkClick r:id="rId2"/>
              </a:rPr>
              <a:t>film</a:t>
            </a:r>
            <a:r>
              <a:rPr lang="sv-SE" dirty="0"/>
              <a:t> som rekommenderas och genomgång av verksamhetens rutiner och information om enhetens vårdhygieniskegenkontroll och utfall av PPM mätningar inom enheten. Detta förslagsvis på APT, 1 ggr om året.</a:t>
            </a:r>
          </a:p>
          <a:p>
            <a:r>
              <a:rPr lang="sv-SE" dirty="0"/>
              <a:t>Varje medarbetare skall även utföra det praktiska provet, detta kan ske kollegialt dvs 2 medarbetare utför detta tillsammans och kontrollerar varann att varje steg utförs korrekt.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126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4A7BC-D8F7-441D-B446-E23E963B8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sv-SE" altLang="sv-S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sv-SE" altLang="sv-S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Samtliga berörda medarbetare skall genomfört alla punkter checklista varav ansvariga är:</a:t>
            </a:r>
            <a:br>
              <a:rPr lang="sv-SE" altLang="sv-SE" sz="2800" b="0" dirty="0">
                <a:latin typeface="Arial" panose="020B0604020202020204" pitchFamily="34" charset="0"/>
              </a:rPr>
            </a:br>
            <a:endParaRPr lang="sv-SE" sz="28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8687756-A797-42EB-9C12-2E54B54C6C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951901"/>
              </p:ext>
            </p:extLst>
          </p:nvPr>
        </p:nvGraphicFramePr>
        <p:xfrm>
          <a:off x="245252" y="1417638"/>
          <a:ext cx="6987504" cy="5238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3752">
                  <a:extLst>
                    <a:ext uri="{9D8B030D-6E8A-4147-A177-3AD203B41FA5}">
                      <a16:colId xmlns:a16="http://schemas.microsoft.com/office/drawing/2014/main" val="2208122160"/>
                    </a:ext>
                  </a:extLst>
                </a:gridCol>
                <a:gridCol w="3493752">
                  <a:extLst>
                    <a:ext uri="{9D8B030D-6E8A-4147-A177-3AD203B41FA5}">
                      <a16:colId xmlns:a16="http://schemas.microsoft.com/office/drawing/2014/main" val="3034348285"/>
                    </a:ext>
                  </a:extLst>
                </a:gridCol>
              </a:tblGrid>
              <a:tr h="29253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Berörd medarbetare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Ansvarig chef 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041744"/>
                  </a:ext>
                </a:extLst>
              </a:tr>
              <a:tr h="79154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Socialförvaltningens medarbetare som arbetar inom Socialstyrelsen angivna tillämpningsområde 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100" dirty="0">
                          <a:effectLst/>
                        </a:rPr>
                        <a:t>-         </a:t>
                      </a:r>
                      <a:r>
                        <a:rPr lang="sv-SE" sz="1600" dirty="0">
                          <a:effectLst/>
                        </a:rPr>
                        <a:t>Ansvarig chef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838593"/>
                  </a:ext>
                </a:extLst>
              </a:tr>
              <a:tr h="247565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Nyanställd medarbetare oavsett anställningsform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1500"/>
                        </a:lnSpc>
                        <a:buFontTx/>
                        <a:buChar char="-"/>
                      </a:pPr>
                      <a:endParaRPr lang="sv-SE" sz="1800" dirty="0">
                        <a:effectLst/>
                      </a:endParaRPr>
                    </a:p>
                    <a:p>
                      <a:pPr marL="285750" indent="-285750"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sv-SE" sz="1800" dirty="0">
                          <a:effectLst/>
                        </a:rPr>
                        <a:t>Ansvarig anställande enhetschef.</a:t>
                      </a:r>
                    </a:p>
                    <a:p>
                      <a:pPr marL="0" indent="0">
                        <a:lnSpc>
                          <a:spcPts val="1500"/>
                        </a:lnSpc>
                        <a:buFontTx/>
                        <a:buNone/>
                      </a:pPr>
                      <a:endParaRPr lang="sv-SE" sz="1800" dirty="0">
                        <a:effectLst/>
                      </a:endParaRPr>
                    </a:p>
                    <a:p>
                      <a:pPr marL="285750" indent="-285750"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sv-SE" sz="1800" dirty="0">
                          <a:effectLst/>
                        </a:rPr>
                        <a:t> Vid anställning via pool/vakans är anställande enhetschef ansvarig att överenskomma med enhetschef där nyanställd skall gå sin introduktion att punkter utförs.</a:t>
                      </a:r>
                    </a:p>
                    <a:p>
                      <a:pPr marL="0" indent="0"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sv-SE" sz="1800" dirty="0">
                          <a:effectLst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sv-SE" sz="1800" dirty="0">
                          <a:effectLst/>
                        </a:rPr>
                        <a:t>Anställande enhetschef har alltid      huvudansvaret att samtliga </a:t>
                      </a:r>
                    </a:p>
                    <a:p>
                      <a:pPr marL="0" indent="0"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sv-SE" sz="1800" dirty="0">
                          <a:effectLst/>
                        </a:rPr>
                        <a:t>     punkter skall vara utfört</a:t>
                      </a:r>
                    </a:p>
                    <a:p>
                      <a:pPr marL="0" indent="0"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sv-SE" sz="1800" dirty="0">
                          <a:effectLst/>
                        </a:rPr>
                        <a:t>     innan medarbetare kan påbörja </a:t>
                      </a:r>
                    </a:p>
                    <a:p>
                      <a:pPr marL="0" indent="0">
                        <a:lnSpc>
                          <a:spcPts val="1500"/>
                        </a:lnSpc>
                        <a:buFontTx/>
                        <a:buNone/>
                      </a:pPr>
                      <a:r>
                        <a:rPr lang="sv-SE" sz="1800" dirty="0">
                          <a:effectLst/>
                        </a:rPr>
                        <a:t>    enskilt arbete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74059"/>
                  </a:ext>
                </a:extLst>
              </a:tr>
              <a:tr h="60441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Elever inom vård och omsorg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- Ansvarig enhetschef där elev har  sin verksamhetsförlagda utbildning. 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929899"/>
                  </a:ext>
                </a:extLst>
              </a:tr>
              <a:tr h="292537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Studenter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sv-SE" sz="1800" dirty="0">
                          <a:effectLst/>
                        </a:rPr>
                        <a:t>- Ansvarig enhetschef för leg  personal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591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82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CEA5850-01F8-4C38-895E-B393E2FF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Ansvar </a:t>
            </a:r>
            <a:br>
              <a:rPr lang="en-US" dirty="0"/>
            </a:br>
            <a:r>
              <a:rPr lang="en-US" dirty="0" err="1"/>
              <a:t>Vårdhygienombud</a:t>
            </a:r>
            <a:r>
              <a:rPr lang="en-US" dirty="0"/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0DC8FC1-EB02-4424-951C-E3DFED2DD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24746"/>
            <a:ext cx="8686800" cy="3801417"/>
          </a:xfrm>
        </p:spPr>
        <p:txBody>
          <a:bodyPr/>
          <a:lstStyle/>
          <a:p>
            <a:r>
              <a:rPr lang="sv-SE" dirty="0"/>
              <a:t>Hygienombudet ansvarar se </a:t>
            </a:r>
            <a:r>
              <a:rPr lang="sv-SE" dirty="0">
                <a:hlinkClick r:id="rId2"/>
              </a:rPr>
              <a:t>Hygienombudets roll och uppdrag</a:t>
            </a:r>
            <a:r>
              <a:rPr lang="sv-SE" dirty="0"/>
              <a:t> för information och introduktion till nya medarbetare  i vårdhygieniska frågor. </a:t>
            </a:r>
          </a:p>
          <a:p>
            <a:r>
              <a:rPr lang="sv-SE" dirty="0"/>
              <a:t>Genomföra samtliga punkter med ny medarbetare i </a:t>
            </a:r>
            <a:r>
              <a:rPr lang="sv-SE" dirty="0">
                <a:solidFill>
                  <a:srgbClr val="FF0000"/>
                </a:solidFill>
                <a:hlinkClick r:id="rId3"/>
              </a:rPr>
              <a:t>checklista</a:t>
            </a:r>
            <a:r>
              <a:rPr lang="sv-SE" dirty="0"/>
              <a:t> för att säkerställa att god kompetens inom vårdhygien kan nås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9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AE2846-DB72-4B6D-8A42-03D933F1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/>
              <a:t>Ansvar </a:t>
            </a:r>
            <a:br>
              <a:rPr lang="sv-SE" dirty="0"/>
            </a:br>
            <a:r>
              <a:rPr lang="sv-SE" dirty="0"/>
              <a:t>vård och omsorgspersonal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CFD5C3-1340-4C80-A9EF-BD63B8DE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/>
              <a:t>Att </a:t>
            </a:r>
            <a:r>
              <a:rPr lang="sv-SE" dirty="0"/>
              <a:t>vara följsam till basala hygienrutiner och ta ett  personligt hygienansvar</a:t>
            </a:r>
          </a:p>
          <a:p>
            <a:r>
              <a:rPr lang="sv-SE" dirty="0"/>
              <a:t>Det är patientens rättighet att personal följer basala hygienrutiner.</a:t>
            </a:r>
          </a:p>
          <a:p>
            <a:r>
              <a:rPr lang="sv-SE" dirty="0"/>
              <a:t>Var alltid en förebild för följsamhet och lyft goda exempel </a:t>
            </a:r>
          </a:p>
          <a:p>
            <a:r>
              <a:rPr lang="sv-SE" dirty="0"/>
              <a:t>Vara uppmärksam och påtala vid förbättringsmöjligheter gällande vårdhygien. </a:t>
            </a:r>
          </a:p>
          <a:p>
            <a:r>
              <a:rPr lang="sv-SE" dirty="0"/>
              <a:t>Rapportera avvikelser och risk för avvikelser relaterat till vårdhygien. </a:t>
            </a:r>
          </a:p>
          <a:p>
            <a:r>
              <a:rPr lang="sv-SE" dirty="0"/>
              <a:t>Ansvara för att bibehålla kunskap och ta till sig ny beprövad kunskap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310336"/>
      </p:ext>
    </p:extLst>
  </p:cSld>
  <p:clrMapOvr>
    <a:masterClrMapping/>
  </p:clrMapOvr>
</p:sld>
</file>

<file path=ppt/theme/theme1.xml><?xml version="1.0" encoding="utf-8"?>
<a:theme xmlns:a="http://schemas.openxmlformats.org/drawingml/2006/main" name="Tibro-arial-21mar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Tibro-arial-21mar2013</Template>
  <TotalTime>4975</TotalTime>
  <Words>678</Words>
  <Application>Microsoft Office PowerPoint</Application>
  <PresentationFormat>Bildspel på skärmen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Akagi-Bold</vt:lpstr>
      <vt:lpstr>Akagi-Book</vt:lpstr>
      <vt:lpstr>Arial</vt:lpstr>
      <vt:lpstr>Calibri</vt:lpstr>
      <vt:lpstr>Tibro-arial-21mar2013</vt:lpstr>
      <vt:lpstr>PowerPoint-presentation</vt:lpstr>
      <vt:lpstr>Bakgrund </vt:lpstr>
      <vt:lpstr>Syfte</vt:lpstr>
      <vt:lpstr>Ansvarsfördelning </vt:lpstr>
      <vt:lpstr> Ansvar Enhetschef   </vt:lpstr>
      <vt:lpstr>Ansvar  Enhetschef</vt:lpstr>
      <vt:lpstr> Samtliga berörda medarbetare skall genomfört alla punkter checklista varav ansvariga är: </vt:lpstr>
      <vt:lpstr>Ansvar  Vårdhygienombud </vt:lpstr>
      <vt:lpstr>Ansvar  vård och omsorgspersonal</vt:lpstr>
      <vt:lpstr>PowerPoint-presentation</vt:lpstr>
    </vt:vector>
  </TitlesOfParts>
  <Company>Tibro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von Brömsen</dc:creator>
  <cp:lastModifiedBy>Hans-Erik Alin</cp:lastModifiedBy>
  <cp:revision>53</cp:revision>
  <cp:lastPrinted>2018-01-08T09:14:22Z</cp:lastPrinted>
  <dcterms:created xsi:type="dcterms:W3CDTF">2013-04-03T07:30:26Z</dcterms:created>
  <dcterms:modified xsi:type="dcterms:W3CDTF">2021-06-07T13:02:06Z</dcterms:modified>
</cp:coreProperties>
</file>