
<file path=[Content_Types].xml><?xml version="1.0" encoding="utf-8"?>
<Types xmlns="http://schemas.openxmlformats.org/package/2006/content-types">
  <Default Extension="emf" ContentType="image/x-emf"/>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56" r:id="rId2"/>
    <p:sldId id="311" r:id="rId3"/>
    <p:sldId id="303" r:id="rId4"/>
    <p:sldId id="301" r:id="rId5"/>
    <p:sldId id="295" r:id="rId6"/>
    <p:sldId id="321" r:id="rId7"/>
    <p:sldId id="309" r:id="rId8"/>
    <p:sldId id="310" r:id="rId9"/>
    <p:sldId id="265" r:id="rId10"/>
    <p:sldId id="267" r:id="rId11"/>
    <p:sldId id="312" r:id="rId12"/>
    <p:sldId id="314" r:id="rId13"/>
    <p:sldId id="313" r:id="rId14"/>
    <p:sldId id="348" r:id="rId15"/>
    <p:sldId id="315" r:id="rId16"/>
    <p:sldId id="296" r:id="rId17"/>
    <p:sldId id="317" r:id="rId18"/>
    <p:sldId id="318" r:id="rId19"/>
    <p:sldId id="319" r:id="rId20"/>
    <p:sldId id="320" r:id="rId21"/>
    <p:sldId id="322" r:id="rId22"/>
    <p:sldId id="345" r:id="rId23"/>
    <p:sldId id="346" r:id="rId24"/>
    <p:sldId id="292" r:id="rId25"/>
    <p:sldId id="330" r:id="rId26"/>
    <p:sldId id="347" r:id="rId27"/>
    <p:sldId id="325" r:id="rId28"/>
    <p:sldId id="326" r:id="rId29"/>
    <p:sldId id="344" r:id="rId30"/>
    <p:sldId id="329" r:id="rId31"/>
    <p:sldId id="324" r:id="rId32"/>
    <p:sldId id="349" r:id="rId33"/>
    <p:sldId id="341" r:id="rId34"/>
    <p:sldId id="342" r:id="rId35"/>
    <p:sldId id="331" r:id="rId36"/>
    <p:sldId id="332" r:id="rId37"/>
    <p:sldId id="333" r:id="rId38"/>
    <p:sldId id="339" r:id="rId39"/>
    <p:sldId id="335" r:id="rId40"/>
    <p:sldId id="336" r:id="rId41"/>
    <p:sldId id="337" r:id="rId42"/>
    <p:sldId id="338" r:id="rId43"/>
    <p:sldId id="343" r:id="rId44"/>
    <p:sldId id="340" r:id="rId45"/>
    <p:sldId id="271" r:id="rId46"/>
    <p:sldId id="263" r:id="rId47"/>
  </p:sldIdLst>
  <p:sldSz cx="9144000" cy="6858000" type="screen4x3"/>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5117"/>
    <a:srgbClr val="77ADD2"/>
    <a:srgbClr val="8E8312"/>
    <a:srgbClr val="F0EDDA"/>
    <a:srgbClr val="E2512B"/>
    <a:srgbClr val="C8B677"/>
    <a:srgbClr val="F25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20" autoAdjust="0"/>
    <p:restoredTop sz="82051" autoAdjust="0"/>
  </p:normalViewPr>
  <p:slideViewPr>
    <p:cSldViewPr snapToGrid="0" snapToObjects="1">
      <p:cViewPr varScale="1">
        <p:scale>
          <a:sx n="107" d="100"/>
          <a:sy n="107" d="100"/>
        </p:scale>
        <p:origin x="14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5EB085A-7C67-4382-B871-1236FE653710}" type="datetimeFigureOut">
              <a:rPr lang="sv-SE" smtClean="0"/>
              <a:t>2023-06-05</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B863384-261B-4189-B072-3D9C3D526B6C}" type="slidenum">
              <a:rPr lang="sv-SE" smtClean="0"/>
              <a:t>‹#›</a:t>
            </a:fld>
            <a:endParaRPr lang="sv-SE"/>
          </a:p>
        </p:txBody>
      </p:sp>
    </p:spTree>
    <p:extLst>
      <p:ext uri="{BB962C8B-B14F-4D97-AF65-F5344CB8AC3E}">
        <p14:creationId xmlns:p14="http://schemas.microsoft.com/office/powerpoint/2010/main" val="2139446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3E01B81-52B5-4527-A8B2-80AF9A1463AC}" type="datetimeFigureOut">
              <a:rPr lang="sv-SE" smtClean="0"/>
              <a:t>2023-06-05</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70181C6-FCCC-4A9E-B746-480B9E4241CB}" type="slidenum">
              <a:rPr lang="sv-SE" smtClean="0"/>
              <a:t>‹#›</a:t>
            </a:fld>
            <a:endParaRPr lang="sv-SE"/>
          </a:p>
        </p:txBody>
      </p:sp>
    </p:spTree>
    <p:extLst>
      <p:ext uri="{BB962C8B-B14F-4D97-AF65-F5344CB8AC3E}">
        <p14:creationId xmlns:p14="http://schemas.microsoft.com/office/powerpoint/2010/main" val="3244362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diabetes.nu/freestyle-libre-blodsockermatare-cgm-for-matning-av-blodsocker-vid-diabetes/"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70181C6-FCCC-4A9E-B746-480B9E4241CB}" type="slidenum">
              <a:rPr lang="sv-SE" smtClean="0"/>
              <a:t>1</a:t>
            </a:fld>
            <a:endParaRPr lang="sv-SE"/>
          </a:p>
        </p:txBody>
      </p:sp>
    </p:spTree>
    <p:extLst>
      <p:ext uri="{BB962C8B-B14F-4D97-AF65-F5344CB8AC3E}">
        <p14:creationId xmlns:p14="http://schemas.microsoft.com/office/powerpoint/2010/main" val="3888241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SU preparat = </a:t>
            </a:r>
            <a:r>
              <a:rPr lang="sv-SE" sz="1200" b="1" i="0" kern="1200" dirty="0" err="1">
                <a:solidFill>
                  <a:schemeClr val="tx1"/>
                </a:solidFill>
                <a:effectLst/>
                <a:latin typeface="+mn-lt"/>
                <a:ea typeface="+mn-ea"/>
                <a:cs typeface="+mn-cs"/>
              </a:rPr>
              <a:t>Sulfonureider</a:t>
            </a:r>
            <a:r>
              <a:rPr lang="sv-SE" sz="1200" b="1" i="0" kern="1200" dirty="0">
                <a:solidFill>
                  <a:schemeClr val="tx1"/>
                </a:solidFill>
                <a:effectLst/>
                <a:latin typeface="+mn-lt"/>
                <a:ea typeface="+mn-ea"/>
                <a:cs typeface="+mn-cs"/>
              </a:rPr>
              <a:t> tex </a:t>
            </a:r>
            <a:r>
              <a:rPr lang="sv-SE" sz="1200" b="1" i="0" kern="1200" dirty="0" err="1">
                <a:solidFill>
                  <a:schemeClr val="tx1"/>
                </a:solidFill>
                <a:effectLst/>
                <a:latin typeface="+mn-lt"/>
                <a:ea typeface="+mn-ea"/>
                <a:cs typeface="+mn-cs"/>
              </a:rPr>
              <a:t>Minidiab</a:t>
            </a:r>
            <a:r>
              <a:rPr lang="sv-SE" sz="1200" b="1" i="0" kern="1200" dirty="0">
                <a:solidFill>
                  <a:schemeClr val="tx1"/>
                </a:solidFill>
                <a:effectLst/>
                <a:latin typeface="+mn-lt"/>
                <a:ea typeface="+mn-ea"/>
                <a:cs typeface="+mn-cs"/>
              </a:rPr>
              <a:t> mot diabetes typ 2</a:t>
            </a:r>
            <a:br>
              <a:rPr lang="sv-SE" sz="1200" b="1"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Exempel på SU-preparat som används är glibenklamid och glipizid. De ska tas 30 min före frukost. </a:t>
            </a:r>
          </a:p>
          <a:p>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Att </a:t>
            </a:r>
            <a:r>
              <a:rPr lang="sv-SE" sz="1200" b="0" i="0" kern="1200" dirty="0" err="1">
                <a:solidFill>
                  <a:schemeClr val="tx1"/>
                </a:solidFill>
                <a:effectLst/>
                <a:latin typeface="+mn-lt"/>
                <a:ea typeface="+mn-ea"/>
                <a:cs typeface="+mn-cs"/>
              </a:rPr>
              <a:t>ev</a:t>
            </a:r>
            <a:r>
              <a:rPr lang="sv-SE" sz="1200" b="0" i="0" kern="1200" dirty="0">
                <a:solidFill>
                  <a:schemeClr val="tx1"/>
                </a:solidFill>
                <a:effectLst/>
                <a:latin typeface="+mn-lt"/>
                <a:ea typeface="+mn-ea"/>
                <a:cs typeface="+mn-cs"/>
              </a:rPr>
              <a:t> nämna </a:t>
            </a:r>
            <a:r>
              <a:rPr lang="sv-SE" dirty="0"/>
              <a:t>Helst bör man behandla en vakenhetssänkt patient med intravenöst GLUKOS 30% (300 mg/ml) tills patienten vaknar (ca 10-80 ml). Det gör endast sjuksköterska.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patienten är fullt vaken och om han kan äta: 2 dl mjölk och en smörgås. Eventuellt tillägg av infusion GLUKOS 5-10% (läkarordination). Övervägs om patienten är illamående, berusad, står på SU-preparat eller överdoserat insulin. </a:t>
            </a:r>
            <a:endParaRPr lang="sv-SE" dirty="0">
              <a:latin typeface="Akagi-Boo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370181C6-FCCC-4A9E-B746-480B9E4241CB}" type="slidenum">
              <a:rPr lang="sv-SE" smtClean="0"/>
              <a:t>10</a:t>
            </a:fld>
            <a:endParaRPr lang="sv-SE"/>
          </a:p>
        </p:txBody>
      </p:sp>
    </p:spTree>
    <p:extLst>
      <p:ext uri="{BB962C8B-B14F-4D97-AF65-F5344CB8AC3E}">
        <p14:creationId xmlns:p14="http://schemas.microsoft.com/office/powerpoint/2010/main" val="1605157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typ 1 risk för diabeteskoma som orsakas av uttalade insulinbrist (utvecklas efter 1dygn)</a:t>
            </a:r>
          </a:p>
          <a:p>
            <a:r>
              <a:rPr lang="sv-SE" dirty="0"/>
              <a:t>Vid typ 2 och dock mkt högt p-</a:t>
            </a:r>
            <a:r>
              <a:rPr lang="sv-SE" dirty="0" err="1"/>
              <a:t>gl</a:t>
            </a:r>
            <a:r>
              <a:rPr lang="sv-SE" dirty="0"/>
              <a:t> under</a:t>
            </a:r>
            <a:r>
              <a:rPr lang="sv-SE" baseline="0" dirty="0"/>
              <a:t> längre tid kan vätskebrist och till slut saltrubbningar, illamående, </a:t>
            </a:r>
            <a:r>
              <a:rPr lang="sv-SE" baseline="0" dirty="0" err="1"/>
              <a:t>allm</a:t>
            </a:r>
            <a:r>
              <a:rPr lang="sv-SE" baseline="0" dirty="0"/>
              <a:t> </a:t>
            </a:r>
            <a:r>
              <a:rPr lang="sv-SE" baseline="0" dirty="0" err="1"/>
              <a:t>påvekan</a:t>
            </a:r>
            <a:r>
              <a:rPr lang="sv-SE" baseline="0" dirty="0"/>
              <a:t> uppstå.</a:t>
            </a:r>
            <a:endParaRPr lang="sv-SE" dirty="0"/>
          </a:p>
        </p:txBody>
      </p:sp>
      <p:sp>
        <p:nvSpPr>
          <p:cNvPr id="4" name="Platshållare för bildnummer 3"/>
          <p:cNvSpPr>
            <a:spLocks noGrp="1"/>
          </p:cNvSpPr>
          <p:nvPr>
            <p:ph type="sldNum" sz="quarter" idx="10"/>
          </p:nvPr>
        </p:nvSpPr>
        <p:spPr/>
        <p:txBody>
          <a:bodyPr/>
          <a:lstStyle/>
          <a:p>
            <a:fld id="{370181C6-FCCC-4A9E-B746-480B9E4241CB}" type="slidenum">
              <a:rPr lang="sv-SE" smtClean="0"/>
              <a:t>11</a:t>
            </a:fld>
            <a:endParaRPr lang="sv-SE"/>
          </a:p>
        </p:txBody>
      </p:sp>
    </p:spTree>
    <p:extLst>
      <p:ext uri="{BB962C8B-B14F-4D97-AF65-F5344CB8AC3E}">
        <p14:creationId xmlns:p14="http://schemas.microsoft.com/office/powerpoint/2010/main" val="4071792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70181C6-FCCC-4A9E-B746-480B9E4241CB}" type="slidenum">
              <a:rPr lang="sv-SE" smtClean="0"/>
              <a:t>12</a:t>
            </a:fld>
            <a:endParaRPr lang="sv-SE"/>
          </a:p>
        </p:txBody>
      </p:sp>
    </p:spTree>
    <p:extLst>
      <p:ext uri="{BB962C8B-B14F-4D97-AF65-F5344CB8AC3E}">
        <p14:creationId xmlns:p14="http://schemas.microsoft.com/office/powerpoint/2010/main" val="929670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70181C6-FCCC-4A9E-B746-480B9E4241CB}" type="slidenum">
              <a:rPr lang="sv-SE" smtClean="0"/>
              <a:t>13</a:t>
            </a:fld>
            <a:endParaRPr lang="sv-SE"/>
          </a:p>
        </p:txBody>
      </p:sp>
    </p:spTree>
    <p:extLst>
      <p:ext uri="{BB962C8B-B14F-4D97-AF65-F5344CB8AC3E}">
        <p14:creationId xmlns:p14="http://schemas.microsoft.com/office/powerpoint/2010/main" val="670026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Så gott som samtliga sena komplikationer har minskat de senaste decennierna tack vara större kunskap om diabetes, kunnigare patienter, bättre blodsockerkontroll, bättre vård och större möjligheter att behandla, bromsa eller helt stoppa skadorna på ett tidigt stadium. </a:t>
            </a:r>
          </a:p>
          <a:p>
            <a:endParaRPr lang="sv-SE" dirty="0"/>
          </a:p>
        </p:txBody>
      </p:sp>
      <p:sp>
        <p:nvSpPr>
          <p:cNvPr id="4" name="Platshållare för bildnummer 3"/>
          <p:cNvSpPr>
            <a:spLocks noGrp="1"/>
          </p:cNvSpPr>
          <p:nvPr>
            <p:ph type="sldNum" sz="quarter" idx="10"/>
          </p:nvPr>
        </p:nvSpPr>
        <p:spPr/>
        <p:txBody>
          <a:bodyPr/>
          <a:lstStyle/>
          <a:p>
            <a:fld id="{370181C6-FCCC-4A9E-B746-480B9E4241CB}" type="slidenum">
              <a:rPr lang="sv-SE" smtClean="0"/>
              <a:t>15</a:t>
            </a:fld>
            <a:endParaRPr lang="sv-SE"/>
          </a:p>
        </p:txBody>
      </p:sp>
    </p:spTree>
    <p:extLst>
      <p:ext uri="{BB962C8B-B14F-4D97-AF65-F5344CB8AC3E}">
        <p14:creationId xmlns:p14="http://schemas.microsoft.com/office/powerpoint/2010/main" val="203045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Verkar</a:t>
            </a:r>
            <a:r>
              <a:rPr lang="sv-SE" baseline="0" dirty="0"/>
              <a:t> snabbt och har </a:t>
            </a:r>
            <a:endParaRPr lang="sv-SE" dirty="0"/>
          </a:p>
          <a:p>
            <a:r>
              <a:rPr lang="sv-SE" baseline="0" dirty="0"/>
              <a:t>en kortvarig effekt</a:t>
            </a:r>
            <a:endParaRPr lang="sv-SE" dirty="0"/>
          </a:p>
        </p:txBody>
      </p:sp>
      <p:sp>
        <p:nvSpPr>
          <p:cNvPr id="4" name="Platshållare för bildnummer 3"/>
          <p:cNvSpPr>
            <a:spLocks noGrp="1"/>
          </p:cNvSpPr>
          <p:nvPr>
            <p:ph type="sldNum" sz="quarter" idx="10"/>
          </p:nvPr>
        </p:nvSpPr>
        <p:spPr/>
        <p:txBody>
          <a:bodyPr/>
          <a:lstStyle/>
          <a:p>
            <a:fld id="{370181C6-FCCC-4A9E-B746-480B9E4241CB}" type="slidenum">
              <a:rPr lang="sv-SE" smtClean="0"/>
              <a:t>16</a:t>
            </a:fld>
            <a:endParaRPr lang="sv-SE"/>
          </a:p>
        </p:txBody>
      </p:sp>
    </p:spTree>
    <p:extLst>
      <p:ext uri="{BB962C8B-B14F-4D97-AF65-F5344CB8AC3E}">
        <p14:creationId xmlns:p14="http://schemas.microsoft.com/office/powerpoint/2010/main" val="631857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Insulin som börjar verka snabbt och har lite längre effekt</a:t>
            </a:r>
          </a:p>
        </p:txBody>
      </p:sp>
      <p:sp>
        <p:nvSpPr>
          <p:cNvPr id="4" name="Platshållare för bildnummer 3"/>
          <p:cNvSpPr>
            <a:spLocks noGrp="1"/>
          </p:cNvSpPr>
          <p:nvPr>
            <p:ph type="sldNum" sz="quarter" idx="10"/>
          </p:nvPr>
        </p:nvSpPr>
        <p:spPr/>
        <p:txBody>
          <a:bodyPr/>
          <a:lstStyle/>
          <a:p>
            <a:fld id="{370181C6-FCCC-4A9E-B746-480B9E4241CB}" type="slidenum">
              <a:rPr lang="sv-SE" smtClean="0"/>
              <a:t>17</a:t>
            </a:fld>
            <a:endParaRPr lang="sv-SE"/>
          </a:p>
        </p:txBody>
      </p:sp>
    </p:spTree>
    <p:extLst>
      <p:ext uri="{BB962C8B-B14F-4D97-AF65-F5344CB8AC3E}">
        <p14:creationId xmlns:p14="http://schemas.microsoft.com/office/powerpoint/2010/main" val="225043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Basinsulin eftersom den har effekt under 12-24h, tar längre tid innan den</a:t>
            </a:r>
            <a:r>
              <a:rPr lang="sv-SE" baseline="0" dirty="0"/>
              <a:t> verkar</a:t>
            </a:r>
            <a:endParaRPr lang="sv-SE" dirty="0"/>
          </a:p>
        </p:txBody>
      </p:sp>
      <p:sp>
        <p:nvSpPr>
          <p:cNvPr id="4" name="Platshållare för bildnummer 3"/>
          <p:cNvSpPr>
            <a:spLocks noGrp="1"/>
          </p:cNvSpPr>
          <p:nvPr>
            <p:ph type="sldNum" sz="quarter" idx="10"/>
          </p:nvPr>
        </p:nvSpPr>
        <p:spPr/>
        <p:txBody>
          <a:bodyPr/>
          <a:lstStyle/>
          <a:p>
            <a:fld id="{370181C6-FCCC-4A9E-B746-480B9E4241CB}" type="slidenum">
              <a:rPr lang="sv-SE" smtClean="0"/>
              <a:t>18</a:t>
            </a:fld>
            <a:endParaRPr lang="sv-SE"/>
          </a:p>
        </p:txBody>
      </p:sp>
    </p:spTree>
    <p:extLst>
      <p:ext uri="{BB962C8B-B14F-4D97-AF65-F5344CB8AC3E}">
        <p14:creationId xmlns:p14="http://schemas.microsoft.com/office/powerpoint/2010/main" val="2454035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Tas som basinsulin,</a:t>
            </a:r>
            <a:r>
              <a:rPr lang="sv-SE" baseline="0" dirty="0"/>
              <a:t> oftast till natten,</a:t>
            </a:r>
          </a:p>
          <a:p>
            <a:r>
              <a:rPr lang="sv-SE" baseline="0" dirty="0"/>
              <a:t>Verkar efter 2-4h</a:t>
            </a:r>
          </a:p>
          <a:p>
            <a:r>
              <a:rPr lang="sv-SE" baseline="0" dirty="0"/>
              <a:t>Ger en jämnare blodsocker</a:t>
            </a:r>
          </a:p>
          <a:p>
            <a:endParaRPr lang="sv-SE" baseline="0" dirty="0"/>
          </a:p>
          <a:p>
            <a:r>
              <a:rPr lang="sv-SE" baseline="0" dirty="0"/>
              <a:t>Exempel på basinsulin </a:t>
            </a:r>
            <a:r>
              <a:rPr lang="sv-SE" baseline="0" dirty="0" err="1"/>
              <a:t>Lantus</a:t>
            </a:r>
            <a:endParaRPr lang="sv-SE" dirty="0"/>
          </a:p>
        </p:txBody>
      </p:sp>
      <p:sp>
        <p:nvSpPr>
          <p:cNvPr id="4" name="Platshållare för bildnummer 3"/>
          <p:cNvSpPr>
            <a:spLocks noGrp="1"/>
          </p:cNvSpPr>
          <p:nvPr>
            <p:ph type="sldNum" sz="quarter" idx="10"/>
          </p:nvPr>
        </p:nvSpPr>
        <p:spPr/>
        <p:txBody>
          <a:bodyPr/>
          <a:lstStyle/>
          <a:p>
            <a:fld id="{370181C6-FCCC-4A9E-B746-480B9E4241CB}" type="slidenum">
              <a:rPr lang="sv-SE" smtClean="0"/>
              <a:t>19</a:t>
            </a:fld>
            <a:endParaRPr lang="sv-SE"/>
          </a:p>
        </p:txBody>
      </p:sp>
    </p:spTree>
    <p:extLst>
      <p:ext uri="{BB962C8B-B14F-4D97-AF65-F5344CB8AC3E}">
        <p14:creationId xmlns:p14="http://schemas.microsoft.com/office/powerpoint/2010/main" val="1048439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Effekten kommer efter 15-20min. Ges 2ggr/dygn,</a:t>
            </a:r>
            <a:r>
              <a:rPr lang="sv-SE" baseline="0" dirty="0"/>
              <a:t> effekten sitter i 10-24h</a:t>
            </a:r>
            <a:endParaRPr lang="sv-SE" dirty="0"/>
          </a:p>
        </p:txBody>
      </p:sp>
      <p:sp>
        <p:nvSpPr>
          <p:cNvPr id="4" name="Platshållare för bildnummer 3"/>
          <p:cNvSpPr>
            <a:spLocks noGrp="1"/>
          </p:cNvSpPr>
          <p:nvPr>
            <p:ph type="sldNum" sz="quarter" idx="10"/>
          </p:nvPr>
        </p:nvSpPr>
        <p:spPr/>
        <p:txBody>
          <a:bodyPr/>
          <a:lstStyle/>
          <a:p>
            <a:fld id="{370181C6-FCCC-4A9E-B746-480B9E4241CB}" type="slidenum">
              <a:rPr lang="sv-SE" smtClean="0"/>
              <a:t>20</a:t>
            </a:fld>
            <a:endParaRPr lang="sv-SE"/>
          </a:p>
        </p:txBody>
      </p:sp>
    </p:spTree>
    <p:extLst>
      <p:ext uri="{BB962C8B-B14F-4D97-AF65-F5344CB8AC3E}">
        <p14:creationId xmlns:p14="http://schemas.microsoft.com/office/powerpoint/2010/main" val="1478082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70181C6-FCCC-4A9E-B746-480B9E4241CB}" type="slidenum">
              <a:rPr lang="sv-SE" smtClean="0"/>
              <a:t>2</a:t>
            </a:fld>
            <a:endParaRPr lang="sv-SE"/>
          </a:p>
        </p:txBody>
      </p:sp>
    </p:spTree>
    <p:extLst>
      <p:ext uri="{BB962C8B-B14F-4D97-AF65-F5344CB8AC3E}">
        <p14:creationId xmlns:p14="http://schemas.microsoft.com/office/powerpoint/2010/main" val="1533358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70181C6-FCCC-4A9E-B746-480B9E4241CB}" type="slidenum">
              <a:rPr lang="sv-SE" smtClean="0"/>
              <a:t>21</a:t>
            </a:fld>
            <a:endParaRPr lang="sv-SE"/>
          </a:p>
        </p:txBody>
      </p:sp>
    </p:spTree>
    <p:extLst>
      <p:ext uri="{BB962C8B-B14F-4D97-AF65-F5344CB8AC3E}">
        <p14:creationId xmlns:p14="http://schemas.microsoft.com/office/powerpoint/2010/main" val="3264969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70181C6-FCCC-4A9E-B746-480B9E4241CB}" type="slidenum">
              <a:rPr lang="sv-SE" smtClean="0"/>
              <a:t>24</a:t>
            </a:fld>
            <a:endParaRPr lang="sv-SE"/>
          </a:p>
        </p:txBody>
      </p:sp>
    </p:spTree>
    <p:extLst>
      <p:ext uri="{BB962C8B-B14F-4D97-AF65-F5344CB8AC3E}">
        <p14:creationId xmlns:p14="http://schemas.microsoft.com/office/powerpoint/2010/main" val="625189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70181C6-FCCC-4A9E-B746-480B9E4241CB}" type="slidenum">
              <a:rPr lang="sv-SE" smtClean="0"/>
              <a:t>25</a:t>
            </a:fld>
            <a:endParaRPr lang="sv-SE"/>
          </a:p>
        </p:txBody>
      </p:sp>
    </p:spTree>
    <p:extLst>
      <p:ext uri="{BB962C8B-B14F-4D97-AF65-F5344CB8AC3E}">
        <p14:creationId xmlns:p14="http://schemas.microsoft.com/office/powerpoint/2010/main" val="2274265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70181C6-FCCC-4A9E-B746-480B9E4241CB}" type="slidenum">
              <a:rPr lang="sv-SE" smtClean="0"/>
              <a:t>26</a:t>
            </a:fld>
            <a:endParaRPr lang="sv-SE"/>
          </a:p>
        </p:txBody>
      </p:sp>
    </p:spTree>
    <p:extLst>
      <p:ext uri="{BB962C8B-B14F-4D97-AF65-F5344CB8AC3E}">
        <p14:creationId xmlns:p14="http://schemas.microsoft.com/office/powerpoint/2010/main" val="1922290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70181C6-FCCC-4A9E-B746-480B9E4241CB}" type="slidenum">
              <a:rPr lang="sv-SE" smtClean="0"/>
              <a:t>27</a:t>
            </a:fld>
            <a:endParaRPr lang="sv-SE"/>
          </a:p>
        </p:txBody>
      </p:sp>
    </p:spTree>
    <p:extLst>
      <p:ext uri="{BB962C8B-B14F-4D97-AF65-F5344CB8AC3E}">
        <p14:creationId xmlns:p14="http://schemas.microsoft.com/office/powerpoint/2010/main" val="688963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70181C6-FCCC-4A9E-B746-480B9E4241CB}" type="slidenum">
              <a:rPr lang="sv-SE" smtClean="0"/>
              <a:t>28</a:t>
            </a:fld>
            <a:endParaRPr lang="sv-SE"/>
          </a:p>
        </p:txBody>
      </p:sp>
    </p:spTree>
    <p:extLst>
      <p:ext uri="{BB962C8B-B14F-4D97-AF65-F5344CB8AC3E}">
        <p14:creationId xmlns:p14="http://schemas.microsoft.com/office/powerpoint/2010/main" val="750232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Greppa ett hudveck med tummen och pekfinger( </a:t>
            </a:r>
            <a:r>
              <a:rPr lang="sv-SE" b="1" dirty="0"/>
              <a:t>hud inte muskel</a:t>
            </a:r>
            <a:r>
              <a:rPr lang="sv-SE" dirty="0"/>
              <a:t>) </a:t>
            </a:r>
          </a:p>
          <a:p>
            <a:r>
              <a:rPr lang="sv-SE" dirty="0"/>
              <a:t>Greppa pennan , tummen ska kunna komma åt tryckknappen</a:t>
            </a:r>
          </a:p>
          <a:p>
            <a:r>
              <a:rPr lang="sv-SE" dirty="0"/>
              <a:t>Tryck in kanylen i toppen på hudvecket </a:t>
            </a:r>
          </a:p>
          <a:p>
            <a:r>
              <a:rPr lang="sv-SE" dirty="0"/>
              <a:t>Kontrollera igen att antalet enheter är rätt </a:t>
            </a:r>
          </a:p>
        </p:txBody>
      </p:sp>
      <p:sp>
        <p:nvSpPr>
          <p:cNvPr id="4" name="Platshållare för bildnummer 3"/>
          <p:cNvSpPr>
            <a:spLocks noGrp="1"/>
          </p:cNvSpPr>
          <p:nvPr>
            <p:ph type="sldNum" sz="quarter" idx="5"/>
          </p:nvPr>
        </p:nvSpPr>
        <p:spPr/>
        <p:txBody>
          <a:bodyPr/>
          <a:lstStyle/>
          <a:p>
            <a:fld id="{370181C6-FCCC-4A9E-B746-480B9E4241CB}" type="slidenum">
              <a:rPr lang="sv-SE" smtClean="0"/>
              <a:t>29</a:t>
            </a:fld>
            <a:endParaRPr lang="sv-SE"/>
          </a:p>
        </p:txBody>
      </p:sp>
    </p:spTree>
    <p:extLst>
      <p:ext uri="{BB962C8B-B14F-4D97-AF65-F5344CB8AC3E}">
        <p14:creationId xmlns:p14="http://schemas.microsoft.com/office/powerpoint/2010/main" val="3270632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70181C6-FCCC-4A9E-B746-480B9E4241CB}" type="slidenum">
              <a:rPr lang="sv-SE" smtClean="0"/>
              <a:t>30</a:t>
            </a:fld>
            <a:endParaRPr lang="sv-SE"/>
          </a:p>
        </p:txBody>
      </p:sp>
    </p:spTree>
    <p:extLst>
      <p:ext uri="{BB962C8B-B14F-4D97-AF65-F5344CB8AC3E}">
        <p14:creationId xmlns:p14="http://schemas.microsoft.com/office/powerpoint/2010/main" val="11472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70181C6-FCCC-4A9E-B746-480B9E4241CB}" type="slidenum">
              <a:rPr lang="sv-SE" smtClean="0"/>
              <a:t>31</a:t>
            </a:fld>
            <a:endParaRPr lang="sv-SE"/>
          </a:p>
        </p:txBody>
      </p:sp>
    </p:spTree>
    <p:extLst>
      <p:ext uri="{BB962C8B-B14F-4D97-AF65-F5344CB8AC3E}">
        <p14:creationId xmlns:p14="http://schemas.microsoft.com/office/powerpoint/2010/main" val="3228761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OBS gäller från och med 220401</a:t>
            </a:r>
          </a:p>
        </p:txBody>
      </p:sp>
      <p:sp>
        <p:nvSpPr>
          <p:cNvPr id="4" name="Platshållare för bildnummer 3"/>
          <p:cNvSpPr>
            <a:spLocks noGrp="1"/>
          </p:cNvSpPr>
          <p:nvPr>
            <p:ph type="sldNum" sz="quarter" idx="5"/>
          </p:nvPr>
        </p:nvSpPr>
        <p:spPr/>
        <p:txBody>
          <a:bodyPr/>
          <a:lstStyle/>
          <a:p>
            <a:fld id="{370181C6-FCCC-4A9E-B746-480B9E4241CB}" type="slidenum">
              <a:rPr lang="sv-SE" smtClean="0"/>
              <a:t>33</a:t>
            </a:fld>
            <a:endParaRPr lang="sv-SE"/>
          </a:p>
        </p:txBody>
      </p:sp>
    </p:spTree>
    <p:extLst>
      <p:ext uri="{BB962C8B-B14F-4D97-AF65-F5344CB8AC3E}">
        <p14:creationId xmlns:p14="http://schemas.microsoft.com/office/powerpoint/2010/main" val="4055447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Viktigt att tänka på:</a:t>
            </a:r>
          </a:p>
          <a:p>
            <a:pPr marL="171450" indent="-171450">
              <a:buFont typeface="Arial" panose="020B0604020202020204" pitchFamily="34" charset="0"/>
              <a:buChar char="•"/>
            </a:pPr>
            <a:r>
              <a:rPr lang="sv-SE" dirty="0"/>
              <a:t>Undvika socker</a:t>
            </a:r>
          </a:p>
          <a:p>
            <a:pPr marL="171450" indent="-171450">
              <a:buFont typeface="Arial" panose="020B0604020202020204" pitchFamily="34" charset="0"/>
              <a:buChar char="•"/>
            </a:pPr>
            <a:r>
              <a:rPr lang="sv-SE" dirty="0"/>
              <a:t>Regelbundna måltider, mellanmål och motion (promenader)</a:t>
            </a:r>
          </a:p>
          <a:p>
            <a:pPr marL="171450" indent="-171450">
              <a:buFont typeface="Arial" panose="020B0604020202020204" pitchFamily="34" charset="0"/>
              <a:buChar char="•"/>
            </a:pPr>
            <a:r>
              <a:rPr lang="sv-SE" dirty="0"/>
              <a:t>”Livskvalitet”</a:t>
            </a:r>
          </a:p>
          <a:p>
            <a:pPr marL="0" indent="0">
              <a:buFont typeface="Arial" panose="020B0604020202020204" pitchFamily="34" charset="0"/>
              <a:buNone/>
            </a:pPr>
            <a:endParaRPr lang="sv-SE" dirty="0"/>
          </a:p>
          <a:p>
            <a:r>
              <a:rPr lang="sv-SE" sz="1200" b="0" i="0" u="none" strike="noStrike" kern="1200" baseline="0" dirty="0">
                <a:solidFill>
                  <a:schemeClr val="tx1"/>
                </a:solidFill>
                <a:latin typeface="+mn-lt"/>
                <a:ea typeface="+mn-ea"/>
                <a:cs typeface="+mn-cs"/>
              </a:rPr>
              <a:t>DIABETES TYP 1 OCH 2 </a:t>
            </a:r>
          </a:p>
          <a:p>
            <a:r>
              <a:rPr lang="sv-SE" sz="1200" b="0" i="0" u="none" strike="noStrike" kern="1200" baseline="0" dirty="0">
                <a:solidFill>
                  <a:schemeClr val="tx1"/>
                </a:solidFill>
                <a:latin typeface="+mn-lt"/>
                <a:ea typeface="+mn-ea"/>
                <a:cs typeface="+mn-cs"/>
              </a:rPr>
              <a:t>Det två mest kända och vanliga formerna av diabetes är diabetes typ 1 och diabetes typ 2. </a:t>
            </a:r>
          </a:p>
          <a:p>
            <a:endParaRPr lang="sv-SE" sz="1200" b="1"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Diabetes typ 1 </a:t>
            </a:r>
            <a:r>
              <a:rPr lang="sv-SE" sz="1200" b="0" i="0" u="none" strike="noStrike" kern="1200" baseline="0" dirty="0">
                <a:solidFill>
                  <a:schemeClr val="tx1"/>
                </a:solidFill>
                <a:latin typeface="+mn-lt"/>
                <a:ea typeface="+mn-ea"/>
                <a:cs typeface="+mn-cs"/>
              </a:rPr>
              <a:t>kallas också för barn eller ungdomsdiabetes därför att den oftast bryter ut i barn- och ungdomsåren. Den beror på kroppens egen bristande insulinproduktion. Alla med typ 1 diabetes skall behandlas med insulininjektioner så snart diagnosen är ställd. </a:t>
            </a:r>
          </a:p>
          <a:p>
            <a:endParaRPr lang="sv-SE" sz="1200" b="1"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Diabetes typ 2 </a:t>
            </a:r>
            <a:r>
              <a:rPr lang="sv-SE" sz="1200" b="0" i="0" u="none" strike="noStrike" kern="1200" baseline="0" dirty="0">
                <a:solidFill>
                  <a:schemeClr val="tx1"/>
                </a:solidFill>
                <a:latin typeface="+mn-lt"/>
                <a:ea typeface="+mn-ea"/>
                <a:cs typeface="+mn-cs"/>
              </a:rPr>
              <a:t>är en form av vuxen- eller åldersdiabetes som oftast debuterar efter 40 års ålder. Sjukdomen ökar kraftigt i länder där levnadsstandarden stiger och där människor börjar äta mer och framför allt mer fettbildande mat samtidigt som de arbetar mindre med kroppen. Typ 2 diabetes beror på en kombination av bristande insulinproduktion och bristande insulineffekt. Eftersom livsstilsfaktorer som inaktivitet, kostvanor och viktuppgång betyder mycket för uppkomsten av diabetes typ 2 så står dessa i fokus även för behandlingen. Insulinbehandling börjar först när kost, motion och tablettbehandling inte givit tillräcklig effekt. </a:t>
            </a:r>
            <a:endParaRPr lang="sv-SE" dirty="0"/>
          </a:p>
        </p:txBody>
      </p:sp>
      <p:sp>
        <p:nvSpPr>
          <p:cNvPr id="4" name="Platshållare för bildnummer 3"/>
          <p:cNvSpPr>
            <a:spLocks noGrp="1"/>
          </p:cNvSpPr>
          <p:nvPr>
            <p:ph type="sldNum" sz="quarter" idx="10"/>
          </p:nvPr>
        </p:nvSpPr>
        <p:spPr/>
        <p:txBody>
          <a:bodyPr/>
          <a:lstStyle/>
          <a:p>
            <a:fld id="{370181C6-FCCC-4A9E-B746-480B9E4241CB}" type="slidenum">
              <a:rPr lang="sv-SE" smtClean="0"/>
              <a:t>3</a:t>
            </a:fld>
            <a:endParaRPr lang="sv-SE"/>
          </a:p>
        </p:txBody>
      </p:sp>
    </p:spTree>
    <p:extLst>
      <p:ext uri="{BB962C8B-B14F-4D97-AF65-F5344CB8AC3E}">
        <p14:creationId xmlns:p14="http://schemas.microsoft.com/office/powerpoint/2010/main" val="3760212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70181C6-FCCC-4A9E-B746-480B9E4241CB}" type="slidenum">
              <a:rPr lang="sv-SE" smtClean="0"/>
              <a:t>35</a:t>
            </a:fld>
            <a:endParaRPr lang="sv-SE"/>
          </a:p>
        </p:txBody>
      </p:sp>
    </p:spTree>
    <p:extLst>
      <p:ext uri="{BB962C8B-B14F-4D97-AF65-F5344CB8AC3E}">
        <p14:creationId xmlns:p14="http://schemas.microsoft.com/office/powerpoint/2010/main" val="1899805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70181C6-FCCC-4A9E-B746-480B9E4241CB}" type="slidenum">
              <a:rPr lang="sv-SE" smtClean="0"/>
              <a:t>36</a:t>
            </a:fld>
            <a:endParaRPr lang="sv-SE"/>
          </a:p>
        </p:txBody>
      </p:sp>
    </p:spTree>
    <p:extLst>
      <p:ext uri="{BB962C8B-B14F-4D97-AF65-F5344CB8AC3E}">
        <p14:creationId xmlns:p14="http://schemas.microsoft.com/office/powerpoint/2010/main" val="23913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70181C6-FCCC-4A9E-B746-480B9E4241CB}" type="slidenum">
              <a:rPr lang="sv-SE" smtClean="0"/>
              <a:t>37</a:t>
            </a:fld>
            <a:endParaRPr lang="sv-SE"/>
          </a:p>
        </p:txBody>
      </p:sp>
    </p:spTree>
    <p:extLst>
      <p:ext uri="{BB962C8B-B14F-4D97-AF65-F5344CB8AC3E}">
        <p14:creationId xmlns:p14="http://schemas.microsoft.com/office/powerpoint/2010/main" val="2017906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70181C6-FCCC-4A9E-B746-480B9E4241CB}" type="slidenum">
              <a:rPr lang="sv-SE" smtClean="0"/>
              <a:t>38</a:t>
            </a:fld>
            <a:endParaRPr lang="sv-SE"/>
          </a:p>
        </p:txBody>
      </p:sp>
    </p:spTree>
    <p:extLst>
      <p:ext uri="{BB962C8B-B14F-4D97-AF65-F5344CB8AC3E}">
        <p14:creationId xmlns:p14="http://schemas.microsoft.com/office/powerpoint/2010/main" val="3293934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70181C6-FCCC-4A9E-B746-480B9E4241CB}" type="slidenum">
              <a:rPr lang="sv-SE" smtClean="0"/>
              <a:t>39</a:t>
            </a:fld>
            <a:endParaRPr lang="sv-SE"/>
          </a:p>
        </p:txBody>
      </p:sp>
    </p:spTree>
    <p:extLst>
      <p:ext uri="{BB962C8B-B14F-4D97-AF65-F5344CB8AC3E}">
        <p14:creationId xmlns:p14="http://schemas.microsoft.com/office/powerpoint/2010/main" val="24682163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70181C6-FCCC-4A9E-B746-480B9E4241CB}" type="slidenum">
              <a:rPr lang="sv-SE" smtClean="0"/>
              <a:t>40</a:t>
            </a:fld>
            <a:endParaRPr lang="sv-SE"/>
          </a:p>
        </p:txBody>
      </p:sp>
    </p:spTree>
    <p:extLst>
      <p:ext uri="{BB962C8B-B14F-4D97-AF65-F5344CB8AC3E}">
        <p14:creationId xmlns:p14="http://schemas.microsoft.com/office/powerpoint/2010/main" val="13330243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70181C6-FCCC-4A9E-B746-480B9E4241CB}" type="slidenum">
              <a:rPr lang="sv-SE" smtClean="0"/>
              <a:t>41</a:t>
            </a:fld>
            <a:endParaRPr lang="sv-SE"/>
          </a:p>
        </p:txBody>
      </p:sp>
    </p:spTree>
    <p:extLst>
      <p:ext uri="{BB962C8B-B14F-4D97-AF65-F5344CB8AC3E}">
        <p14:creationId xmlns:p14="http://schemas.microsoft.com/office/powerpoint/2010/main" val="2708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70181C6-FCCC-4A9E-B746-480B9E4241CB}" type="slidenum">
              <a:rPr lang="sv-SE" smtClean="0"/>
              <a:t>42</a:t>
            </a:fld>
            <a:endParaRPr lang="sv-SE"/>
          </a:p>
        </p:txBody>
      </p:sp>
    </p:spTree>
    <p:extLst>
      <p:ext uri="{BB962C8B-B14F-4D97-AF65-F5344CB8AC3E}">
        <p14:creationId xmlns:p14="http://schemas.microsoft.com/office/powerpoint/2010/main" val="35403680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hlinkClick r:id="rId3"/>
              </a:rPr>
              <a:t>FreeStyle</a:t>
            </a:r>
            <a:r>
              <a:rPr lang="sv-SE" dirty="0">
                <a:hlinkClick r:id="rId3"/>
              </a:rPr>
              <a:t> </a:t>
            </a:r>
            <a:r>
              <a:rPr lang="sv-SE" dirty="0" err="1">
                <a:hlinkClick r:id="rId3"/>
              </a:rPr>
              <a:t>Libre</a:t>
            </a:r>
            <a:r>
              <a:rPr lang="sv-SE" dirty="0">
                <a:hlinkClick r:id="rId3"/>
              </a:rPr>
              <a:t> blodsockermätare (CGM) för mätning av blodsocker vid diabetes – Diabetes</a:t>
            </a:r>
            <a:endParaRPr lang="sv-SE" dirty="0"/>
          </a:p>
          <a:p>
            <a:endParaRPr lang="sv-SE" dirty="0"/>
          </a:p>
        </p:txBody>
      </p:sp>
      <p:sp>
        <p:nvSpPr>
          <p:cNvPr id="4" name="Platshållare för bildnummer 3"/>
          <p:cNvSpPr>
            <a:spLocks noGrp="1"/>
          </p:cNvSpPr>
          <p:nvPr>
            <p:ph type="sldNum" sz="quarter" idx="5"/>
          </p:nvPr>
        </p:nvSpPr>
        <p:spPr/>
        <p:txBody>
          <a:bodyPr/>
          <a:lstStyle/>
          <a:p>
            <a:fld id="{370181C6-FCCC-4A9E-B746-480B9E4241CB}" type="slidenum">
              <a:rPr lang="sv-SE" smtClean="0"/>
              <a:t>43</a:t>
            </a:fld>
            <a:endParaRPr lang="sv-SE"/>
          </a:p>
        </p:txBody>
      </p:sp>
    </p:spTree>
    <p:extLst>
      <p:ext uri="{BB962C8B-B14F-4D97-AF65-F5344CB8AC3E}">
        <p14:creationId xmlns:p14="http://schemas.microsoft.com/office/powerpoint/2010/main" val="22148362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70181C6-FCCC-4A9E-B746-480B9E4241CB}" type="slidenum">
              <a:rPr lang="sv-SE" smtClean="0"/>
              <a:t>44</a:t>
            </a:fld>
            <a:endParaRPr lang="sv-SE"/>
          </a:p>
        </p:txBody>
      </p:sp>
    </p:spTree>
    <p:extLst>
      <p:ext uri="{BB962C8B-B14F-4D97-AF65-F5344CB8AC3E}">
        <p14:creationId xmlns:p14="http://schemas.microsoft.com/office/powerpoint/2010/main" val="757515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a:t>
            </a:r>
            <a:r>
              <a:rPr lang="sv-SE" sz="1200" b="0" i="0" u="none" strike="noStrike" kern="1200" baseline="0" dirty="0">
                <a:solidFill>
                  <a:schemeClr val="tx1"/>
                </a:solidFill>
                <a:latin typeface="+mn-lt"/>
                <a:ea typeface="+mn-ea"/>
                <a:cs typeface="+mn-cs"/>
              </a:rPr>
              <a:t>ör att en person med diabetes skall kunna leva så normalt som möjligt utan symtom och komplikationer måste man hela sjukvårds- och omvårdnadsteamet samverka med varandra och patienten. </a:t>
            </a:r>
          </a:p>
          <a:p>
            <a:r>
              <a:rPr lang="sv-SE" sz="1200" b="0" i="0" u="none" strike="noStrike" kern="1200" baseline="0" dirty="0">
                <a:solidFill>
                  <a:schemeClr val="tx1"/>
                </a:solidFill>
                <a:latin typeface="+mn-lt"/>
                <a:ea typeface="+mn-ea"/>
                <a:cs typeface="+mn-cs"/>
              </a:rPr>
              <a:t>Det handlar om </a:t>
            </a:r>
          </a:p>
          <a:p>
            <a:r>
              <a:rPr lang="sv-SE" sz="1200" b="0" i="0" u="none" strike="noStrike" kern="1200" baseline="0" dirty="0">
                <a:solidFill>
                  <a:schemeClr val="tx1"/>
                </a:solidFill>
                <a:latin typeface="+mn-lt"/>
                <a:ea typeface="+mn-ea"/>
                <a:cs typeface="+mn-cs"/>
              </a:rPr>
              <a:t> Stabilt blodsockervärde </a:t>
            </a:r>
          </a:p>
          <a:p>
            <a:r>
              <a:rPr lang="sv-SE" sz="1200" b="0" i="0" u="none" strike="noStrike" kern="1200" baseline="0" dirty="0">
                <a:solidFill>
                  <a:schemeClr val="tx1"/>
                </a:solidFill>
                <a:latin typeface="+mn-lt"/>
                <a:ea typeface="+mn-ea"/>
                <a:cs typeface="+mn-cs"/>
              </a:rPr>
              <a:t> Kost och kostinformation </a:t>
            </a:r>
          </a:p>
          <a:p>
            <a:r>
              <a:rPr lang="sv-SE" sz="1200" b="0" i="0" u="none" strike="noStrike" kern="1200" baseline="0" dirty="0">
                <a:solidFill>
                  <a:schemeClr val="tx1"/>
                </a:solidFill>
                <a:latin typeface="+mn-lt"/>
                <a:ea typeface="+mn-ea"/>
                <a:cs typeface="+mn-cs"/>
              </a:rPr>
              <a:t> Fysisk aktivitet </a:t>
            </a:r>
          </a:p>
          <a:p>
            <a:r>
              <a:rPr lang="sv-SE" sz="1200" b="0" i="0" u="none" strike="noStrike" kern="1200" baseline="0" dirty="0">
                <a:solidFill>
                  <a:schemeClr val="tx1"/>
                </a:solidFill>
                <a:latin typeface="+mn-lt"/>
                <a:ea typeface="+mn-ea"/>
                <a:cs typeface="+mn-cs"/>
              </a:rPr>
              <a:t> Läkemedelsbehandling (tabletter eller insulin) </a:t>
            </a:r>
          </a:p>
          <a:p>
            <a:r>
              <a:rPr lang="sv-SE" sz="1200" b="0" i="0" u="none" strike="noStrike" kern="1200" baseline="0" dirty="0">
                <a:solidFill>
                  <a:schemeClr val="tx1"/>
                </a:solidFill>
                <a:latin typeface="+mn-lt"/>
                <a:ea typeface="+mn-ea"/>
                <a:cs typeface="+mn-cs"/>
              </a:rPr>
              <a:t> Förebygga sena komplikationer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I Sverige räknar man med att det finns över 350 000 kända diabetiker. </a:t>
            </a:r>
          </a:p>
          <a:p>
            <a:r>
              <a:rPr lang="sv-SE" sz="1200" b="0" i="0" u="none" strike="noStrike" kern="1200" baseline="0" dirty="0">
                <a:solidFill>
                  <a:schemeClr val="tx1"/>
                </a:solidFill>
                <a:latin typeface="+mn-lt"/>
                <a:ea typeface="+mn-ea"/>
                <a:cs typeface="+mn-cs"/>
              </a:rPr>
              <a:t>Risken att insjukna i diabetes ökar dramatiskt ju äldre man blir. Man räknar med att bland dem som är över 75 år har minst 10 % diabetes. </a:t>
            </a:r>
          </a:p>
        </p:txBody>
      </p:sp>
      <p:sp>
        <p:nvSpPr>
          <p:cNvPr id="4" name="Platshållare för bildnummer 3"/>
          <p:cNvSpPr>
            <a:spLocks noGrp="1"/>
          </p:cNvSpPr>
          <p:nvPr>
            <p:ph type="sldNum" sz="quarter" idx="10"/>
          </p:nvPr>
        </p:nvSpPr>
        <p:spPr/>
        <p:txBody>
          <a:bodyPr/>
          <a:lstStyle/>
          <a:p>
            <a:fld id="{370181C6-FCCC-4A9E-B746-480B9E4241CB}" type="slidenum">
              <a:rPr lang="sv-SE" smtClean="0"/>
              <a:t>4</a:t>
            </a:fld>
            <a:endParaRPr lang="sv-SE"/>
          </a:p>
        </p:txBody>
      </p:sp>
    </p:spTree>
    <p:extLst>
      <p:ext uri="{BB962C8B-B14F-4D97-AF65-F5344CB8AC3E}">
        <p14:creationId xmlns:p14="http://schemas.microsoft.com/office/powerpoint/2010/main" val="21839091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70181C6-FCCC-4A9E-B746-480B9E4241CB}" type="slidenum">
              <a:rPr lang="sv-SE" smtClean="0"/>
              <a:t>45</a:t>
            </a:fld>
            <a:endParaRPr lang="sv-SE"/>
          </a:p>
        </p:txBody>
      </p:sp>
    </p:spTree>
    <p:extLst>
      <p:ext uri="{BB962C8B-B14F-4D97-AF65-F5344CB8AC3E}">
        <p14:creationId xmlns:p14="http://schemas.microsoft.com/office/powerpoint/2010/main" val="19657945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70181C6-FCCC-4A9E-B746-480B9E4241CB}" type="slidenum">
              <a:rPr lang="sv-SE" smtClean="0"/>
              <a:t>46</a:t>
            </a:fld>
            <a:endParaRPr lang="sv-SE"/>
          </a:p>
        </p:txBody>
      </p:sp>
    </p:spTree>
    <p:extLst>
      <p:ext uri="{BB962C8B-B14F-4D97-AF65-F5344CB8AC3E}">
        <p14:creationId xmlns:p14="http://schemas.microsoft.com/office/powerpoint/2010/main" val="3597569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70181C6-FCCC-4A9E-B746-480B9E4241CB}" type="slidenum">
              <a:rPr lang="sv-SE" smtClean="0"/>
              <a:t>5</a:t>
            </a:fld>
            <a:endParaRPr lang="sv-SE"/>
          </a:p>
        </p:txBody>
      </p:sp>
    </p:spTree>
    <p:extLst>
      <p:ext uri="{BB962C8B-B14F-4D97-AF65-F5344CB8AC3E}">
        <p14:creationId xmlns:p14="http://schemas.microsoft.com/office/powerpoint/2010/main" val="1210033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70181C6-FCCC-4A9E-B746-480B9E4241CB}" type="slidenum">
              <a:rPr lang="sv-SE" smtClean="0"/>
              <a:t>6</a:t>
            </a:fld>
            <a:endParaRPr lang="sv-SE"/>
          </a:p>
        </p:txBody>
      </p:sp>
    </p:spTree>
    <p:extLst>
      <p:ext uri="{BB962C8B-B14F-4D97-AF65-F5344CB8AC3E}">
        <p14:creationId xmlns:p14="http://schemas.microsoft.com/office/powerpoint/2010/main" val="3386994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70181C6-FCCC-4A9E-B746-480B9E4241CB}" type="slidenum">
              <a:rPr lang="sv-SE" smtClean="0"/>
              <a:t>7</a:t>
            </a:fld>
            <a:endParaRPr lang="sv-SE"/>
          </a:p>
        </p:txBody>
      </p:sp>
    </p:spTree>
    <p:extLst>
      <p:ext uri="{BB962C8B-B14F-4D97-AF65-F5344CB8AC3E}">
        <p14:creationId xmlns:p14="http://schemas.microsoft.com/office/powerpoint/2010/main" val="127067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70181C6-FCCC-4A9E-B746-480B9E4241CB}" type="slidenum">
              <a:rPr lang="sv-SE" smtClean="0"/>
              <a:t>8</a:t>
            </a:fld>
            <a:endParaRPr lang="sv-SE"/>
          </a:p>
        </p:txBody>
      </p:sp>
    </p:spTree>
    <p:extLst>
      <p:ext uri="{BB962C8B-B14F-4D97-AF65-F5344CB8AC3E}">
        <p14:creationId xmlns:p14="http://schemas.microsoft.com/office/powerpoint/2010/main" val="3991775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70181C6-FCCC-4A9E-B746-480B9E4241CB}" type="slidenum">
              <a:rPr lang="sv-SE" smtClean="0"/>
              <a:t>9</a:t>
            </a:fld>
            <a:endParaRPr lang="sv-SE"/>
          </a:p>
        </p:txBody>
      </p:sp>
    </p:spTree>
    <p:extLst>
      <p:ext uri="{BB962C8B-B14F-4D97-AF65-F5344CB8AC3E}">
        <p14:creationId xmlns:p14="http://schemas.microsoft.com/office/powerpoint/2010/main" val="3821956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d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7.pd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7.pd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d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df"/><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7.pd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df"/><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df"/><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7.pd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7.pd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df"/><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7.pd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7" name="Rektangel 16"/>
          <p:cNvSpPr/>
          <p:nvPr userDrawn="1"/>
        </p:nvSpPr>
        <p:spPr>
          <a:xfrm>
            <a:off x="0" y="0"/>
            <a:ext cx="6019800" cy="6857132"/>
          </a:xfrm>
          <a:prstGeom prst="rect">
            <a:avLst/>
          </a:prstGeom>
          <a:solidFill>
            <a:srgbClr val="E251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6" name="Frihandsfigur 15"/>
          <p:cNvSpPr/>
          <p:nvPr userDrawn="1"/>
        </p:nvSpPr>
        <p:spPr>
          <a:xfrm>
            <a:off x="3340100" y="0"/>
            <a:ext cx="5829300" cy="6858000"/>
          </a:xfrm>
          <a:custGeom>
            <a:avLst/>
            <a:gdLst>
              <a:gd name="connsiteX0" fmla="*/ 1524000 w 5829300"/>
              <a:gd name="connsiteY0" fmla="*/ 1917700 h 6858000"/>
              <a:gd name="connsiteX1" fmla="*/ 1587500 w 5829300"/>
              <a:gd name="connsiteY1" fmla="*/ 495300 h 6858000"/>
              <a:gd name="connsiteX2" fmla="*/ 1676400 w 5829300"/>
              <a:gd name="connsiteY2" fmla="*/ 0 h 6858000"/>
              <a:gd name="connsiteX3" fmla="*/ 5816600 w 5829300"/>
              <a:gd name="connsiteY3" fmla="*/ 0 h 6858000"/>
              <a:gd name="connsiteX4" fmla="*/ 5829300 w 5829300"/>
              <a:gd name="connsiteY4" fmla="*/ 6858000 h 6858000"/>
              <a:gd name="connsiteX5" fmla="*/ 901700 w 5829300"/>
              <a:gd name="connsiteY5" fmla="*/ 6858000 h 6858000"/>
              <a:gd name="connsiteX6" fmla="*/ 711200 w 5829300"/>
              <a:gd name="connsiteY6" fmla="*/ 6273800 h 6858000"/>
              <a:gd name="connsiteX7" fmla="*/ 927100 w 5829300"/>
              <a:gd name="connsiteY7" fmla="*/ 4038600 h 6858000"/>
              <a:gd name="connsiteX8" fmla="*/ 38100 w 5829300"/>
              <a:gd name="connsiteY8" fmla="*/ 3340100 h 6858000"/>
              <a:gd name="connsiteX9" fmla="*/ 0 w 5829300"/>
              <a:gd name="connsiteY9" fmla="*/ 3022600 h 6858000"/>
              <a:gd name="connsiteX10" fmla="*/ 673100 w 5829300"/>
              <a:gd name="connsiteY10" fmla="*/ 2400300 h 6858000"/>
              <a:gd name="connsiteX11" fmla="*/ 1524000 w 5829300"/>
              <a:gd name="connsiteY11" fmla="*/ 19177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29300" h="6858000">
                <a:moveTo>
                  <a:pt x="1524000" y="1917700"/>
                </a:moveTo>
                <a:lnTo>
                  <a:pt x="1587500" y="495300"/>
                </a:lnTo>
                <a:lnTo>
                  <a:pt x="1676400" y="0"/>
                </a:lnTo>
                <a:lnTo>
                  <a:pt x="5816600" y="0"/>
                </a:lnTo>
                <a:cubicBezTo>
                  <a:pt x="5820833" y="2286000"/>
                  <a:pt x="5829300" y="6858000"/>
                  <a:pt x="5829300" y="6858000"/>
                </a:cubicBezTo>
                <a:lnTo>
                  <a:pt x="901700" y="6858000"/>
                </a:lnTo>
                <a:lnTo>
                  <a:pt x="711200" y="6273800"/>
                </a:lnTo>
                <a:lnTo>
                  <a:pt x="927100" y="4038600"/>
                </a:lnTo>
                <a:lnTo>
                  <a:pt x="38100" y="3340100"/>
                </a:lnTo>
                <a:lnTo>
                  <a:pt x="0" y="3022600"/>
                </a:lnTo>
                <a:lnTo>
                  <a:pt x="673100" y="2400300"/>
                </a:lnTo>
                <a:lnTo>
                  <a:pt x="1524000" y="1917700"/>
                </a:lnTo>
                <a:close/>
              </a:path>
            </a:pathLst>
          </a:custGeom>
          <a:solidFill>
            <a:srgbClr val="C8B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8" name="Bildobjekt 17"/>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924051" y="0"/>
            <a:ext cx="3659798" cy="6858000"/>
          </a:xfrm>
          <a:prstGeom prst="rect">
            <a:avLst/>
          </a:prstGeom>
        </p:spPr>
      </p:pic>
      <p:sp>
        <p:nvSpPr>
          <p:cNvPr id="4" name="Platshållare för datum 3"/>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2023-06-05</a:t>
            </a:fld>
            <a:endParaRPr lang="sv-SE"/>
          </a:p>
        </p:txBody>
      </p:sp>
      <p:sp>
        <p:nvSpPr>
          <p:cNvPr id="5" name="Platshållare för sidfot 4"/>
          <p:cNvSpPr>
            <a:spLocks noGrp="1"/>
          </p:cNvSpPr>
          <p:nvPr>
            <p:ph type="ftr" sz="quarter" idx="11"/>
          </p:nvPr>
        </p:nvSpPr>
        <p:spPr/>
        <p:txBody>
          <a:bodyPr/>
          <a:lstStyle>
            <a:lvl1pPr>
              <a:defRPr>
                <a:latin typeface="Arial"/>
                <a:cs typeface="Arial"/>
              </a:defRPr>
            </a:lvl1pPr>
          </a:lstStyle>
          <a:p>
            <a:endParaRPr lang="sv-SE" dirty="0"/>
          </a:p>
        </p:txBody>
      </p:sp>
      <p:sp>
        <p:nvSpPr>
          <p:cNvPr id="6" name="Platshållare för bildnummer 5"/>
          <p:cNvSpPr>
            <a:spLocks noGrp="1"/>
          </p:cNvSpPr>
          <p:nvPr>
            <p:ph type="sldNum" sz="quarter" idx="12"/>
          </p:nvPr>
        </p:nvSpPr>
        <p:spPr/>
        <p:txBody>
          <a:bodyPr/>
          <a:lstStyle>
            <a:lvl1pPr>
              <a:defRPr>
                <a:latin typeface="Arial"/>
                <a:cs typeface="Arial"/>
              </a:defRPr>
            </a:lvl1pPr>
          </a:lstStyle>
          <a:p>
            <a:fld id="{DE92F0B6-9375-F84E-84A2-F3DE2C7BE603}" type="slidenum">
              <a:rPr lang="sv-SE" smtClean="0"/>
              <a:pPr/>
              <a:t>‹#›</a:t>
            </a:fld>
            <a:endParaRPr lang="sv-SE"/>
          </a:p>
        </p:txBody>
      </p:sp>
      <p:pic>
        <p:nvPicPr>
          <p:cNvPr id="25" name="Bildobjekt 24" descr="tibrologo.png"/>
          <p:cNvPicPr>
            <a:picLocks noChangeAspect="1"/>
          </p:cNvPicPr>
          <p:nvPr userDrawn="1"/>
        </p:nvPicPr>
        <p:blipFill>
          <a:blip r:embed="rId4"/>
          <a:stretch>
            <a:fillRect/>
          </a:stretch>
        </p:blipFill>
        <p:spPr>
          <a:xfrm>
            <a:off x="5349844" y="2810934"/>
            <a:ext cx="2986735" cy="866476"/>
          </a:xfrm>
          <a:prstGeom prst="rect">
            <a:avLst/>
          </a:prstGeom>
        </p:spPr>
      </p:pic>
      <p:sp>
        <p:nvSpPr>
          <p:cNvPr id="29" name="Platshållare för text 28"/>
          <p:cNvSpPr>
            <a:spLocks noGrp="1"/>
          </p:cNvSpPr>
          <p:nvPr>
            <p:ph type="body" sz="quarter" idx="13"/>
          </p:nvPr>
        </p:nvSpPr>
        <p:spPr>
          <a:xfrm>
            <a:off x="5240862" y="4157147"/>
            <a:ext cx="3136961" cy="2405063"/>
          </a:xfrm>
        </p:spPr>
        <p:txBody>
          <a:bodyPr>
            <a:normAutofit/>
          </a:bodyPr>
          <a:lstStyle>
            <a:lvl1pPr marL="0" indent="0">
              <a:buNone/>
              <a:defRPr sz="1800" b="0" i="1">
                <a:latin typeface="Arial"/>
                <a:cs typeface="Arial"/>
              </a:defRPr>
            </a:lvl1pPr>
            <a:lvl2pPr marL="0" indent="0">
              <a:buNone/>
              <a:defRPr sz="1800" b="0" i="1">
                <a:latin typeface="Arial"/>
                <a:cs typeface="Arial"/>
              </a:defRPr>
            </a:lvl2pPr>
            <a:lvl3pPr marL="0" indent="0">
              <a:buNone/>
              <a:defRPr sz="1800" b="0" i="1">
                <a:latin typeface="Arial"/>
                <a:cs typeface="Arial"/>
              </a:defRPr>
            </a:lvl3pPr>
            <a:lvl4pPr marL="0" indent="0">
              <a:buNone/>
              <a:defRPr sz="1800" b="0" i="1">
                <a:latin typeface="Arial"/>
                <a:cs typeface="Arial"/>
              </a:defRPr>
            </a:lvl4pPr>
            <a:lvl5pPr marL="0" indent="0">
              <a:buNone/>
              <a:defRPr sz="1800" b="0" i="1">
                <a:latin typeface="Arial"/>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lgn="l">
              <a:defRPr sz="4200" b="1" i="0">
                <a:latin typeface="Arial"/>
                <a:cs typeface="Arial"/>
              </a:defRPr>
            </a:lvl1pPr>
          </a:lstStyle>
          <a:p>
            <a:r>
              <a:rPr lang="sv-SE"/>
              <a:t>Klicka här för att ändra format</a:t>
            </a:r>
            <a:endParaRPr lang="sv-SE" dirty="0"/>
          </a:p>
        </p:txBody>
      </p:sp>
      <p:sp>
        <p:nvSpPr>
          <p:cNvPr id="3" name="Platshållare för innehåll 2"/>
          <p:cNvSpPr>
            <a:spLocks noGrp="1"/>
          </p:cNvSpPr>
          <p:nvPr>
            <p:ph sz="half" idx="1"/>
          </p:nvPr>
        </p:nvSpPr>
        <p:spPr>
          <a:xfrm>
            <a:off x="457200" y="1600200"/>
            <a:ext cx="4038600" cy="4525963"/>
          </a:xfrm>
        </p:spPr>
        <p:txBody>
          <a:bodyPr>
            <a:normAutofit/>
          </a:bodyPr>
          <a:lstStyle>
            <a:lvl1pPr marL="360000" indent="-360000">
              <a:spcBef>
                <a:spcPts val="600"/>
              </a:spcBef>
              <a:buSzPct val="100000"/>
              <a:buFontTx/>
              <a:buBlip>
                <a:blip r:embed="rId2"/>
              </a:buBlip>
              <a:defRPr sz="2400" b="0" i="0">
                <a:latin typeface="Arial"/>
                <a:cs typeface="Arial"/>
              </a:defRPr>
            </a:lvl1pPr>
            <a:lvl2pPr marL="360000" indent="-360000">
              <a:spcBef>
                <a:spcPts val="600"/>
              </a:spcBef>
              <a:buSzPct val="100000"/>
              <a:buFontTx/>
              <a:buBlip>
                <a:blip r:embed="rId3"/>
              </a:buBlip>
              <a:defRPr sz="2400" b="0" i="0">
                <a:latin typeface="Arial"/>
                <a:cs typeface="Arial"/>
              </a:defRPr>
            </a:lvl2pPr>
            <a:lvl3pPr marL="360000" indent="-360000">
              <a:spcBef>
                <a:spcPts val="600"/>
              </a:spcBef>
              <a:buSzPct val="100000"/>
              <a:buFontTx/>
              <a:buBlip>
                <a:blip r:embed="rId4"/>
              </a:buBlip>
              <a:defRPr sz="2400" b="0" i="0">
                <a:latin typeface="Arial"/>
                <a:cs typeface="Arial"/>
              </a:defRPr>
            </a:lvl3pPr>
            <a:lvl4pPr marL="360000" indent="-360000">
              <a:spcBef>
                <a:spcPts val="600"/>
              </a:spcBef>
              <a:buSzPct val="100000"/>
              <a:buFontTx/>
              <a:buBlip>
                <a:blip r:embed="rId5"/>
              </a:buBlip>
              <a:defRPr sz="2400" b="0" i="0">
                <a:latin typeface="Arial"/>
                <a:cs typeface="Arial"/>
              </a:defRPr>
            </a:lvl4pPr>
            <a:lvl5pPr marL="360000" indent="-360000">
              <a:spcBef>
                <a:spcPts val="600"/>
              </a:spcBef>
              <a:buSzPct val="100000"/>
              <a:buFontTx/>
              <a:buBlip>
                <a:blip r:embed="rId2"/>
              </a:buBlip>
              <a:defRPr sz="2400" b="0" i="0">
                <a:latin typeface="Arial"/>
                <a:cs typeface="Arial"/>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600200"/>
            <a:ext cx="4038600" cy="4525963"/>
          </a:xfrm>
        </p:spPr>
        <p:txBody>
          <a:bodyPr>
            <a:normAutofit/>
          </a:bodyPr>
          <a:lstStyle>
            <a:lvl1pPr marL="360000" indent="-360000">
              <a:spcBef>
                <a:spcPts val="600"/>
              </a:spcBef>
              <a:buSzPct val="100000"/>
              <a:buFontTx/>
              <a:buBlip>
                <a:blip r:embed="rId2"/>
              </a:buBlip>
              <a:defRPr sz="2400" b="0" i="0">
                <a:latin typeface="Arial"/>
                <a:cs typeface="Arial"/>
              </a:defRPr>
            </a:lvl1pPr>
            <a:lvl2pPr marL="360000" indent="-360000">
              <a:spcBef>
                <a:spcPts val="600"/>
              </a:spcBef>
              <a:buSzPct val="100000"/>
              <a:buFontTx/>
              <a:buBlip>
                <a:blip r:embed="rId3"/>
              </a:buBlip>
              <a:defRPr sz="2400" b="0" i="0">
                <a:latin typeface="Arial"/>
                <a:cs typeface="Arial"/>
              </a:defRPr>
            </a:lvl2pPr>
            <a:lvl3pPr marL="360000" indent="-360000">
              <a:spcBef>
                <a:spcPts val="600"/>
              </a:spcBef>
              <a:buSzPct val="100000"/>
              <a:buFontTx/>
              <a:buBlip>
                <a:blip r:embed="rId4"/>
              </a:buBlip>
              <a:defRPr sz="2400" b="0" i="0">
                <a:latin typeface="Arial"/>
                <a:cs typeface="Arial"/>
              </a:defRPr>
            </a:lvl3pPr>
            <a:lvl4pPr marL="360000" indent="-360000">
              <a:spcBef>
                <a:spcPts val="600"/>
              </a:spcBef>
              <a:buSzPct val="100000"/>
              <a:buFontTx/>
              <a:buBlip>
                <a:blip r:embed="rId5"/>
              </a:buBlip>
              <a:defRPr sz="2400" b="0" i="0">
                <a:latin typeface="Arial"/>
                <a:cs typeface="Arial"/>
              </a:defRPr>
            </a:lvl4pPr>
            <a:lvl5pPr marL="360000" indent="-360000">
              <a:spcBef>
                <a:spcPts val="600"/>
              </a:spcBef>
              <a:buSzPct val="100000"/>
              <a:buFontTx/>
              <a:buBlip>
                <a:blip r:embed="rId2"/>
              </a:buBlip>
              <a:defRPr sz="2400" b="0" i="0">
                <a:latin typeface="Arial"/>
                <a:cs typeface="Arial"/>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2023-06-05</a:t>
            </a:fld>
            <a:endParaRPr lang="sv-SE"/>
          </a:p>
        </p:txBody>
      </p:sp>
      <p:sp>
        <p:nvSpPr>
          <p:cNvPr id="6" name="Platshållare för sidfot 5"/>
          <p:cNvSpPr>
            <a:spLocks noGrp="1"/>
          </p:cNvSpPr>
          <p:nvPr>
            <p:ph type="ftr" sz="quarter" idx="11"/>
          </p:nvPr>
        </p:nvSpPr>
        <p:spPr/>
        <p:txBody>
          <a:bodyPr/>
          <a:lstStyle>
            <a:lvl1pPr>
              <a:defRPr>
                <a:latin typeface="Arial"/>
                <a:cs typeface="Arial"/>
              </a:defRPr>
            </a:lvl1pPr>
          </a:lstStyle>
          <a:p>
            <a:endParaRPr lang="sv-SE"/>
          </a:p>
        </p:txBody>
      </p:sp>
      <p:sp>
        <p:nvSpPr>
          <p:cNvPr id="11" name="Frihandsfigur 10"/>
          <p:cNvSpPr/>
          <p:nvPr userDrawn="1"/>
        </p:nvSpPr>
        <p:spPr>
          <a:xfrm>
            <a:off x="7340600" y="2108200"/>
            <a:ext cx="1803400" cy="4775200"/>
          </a:xfrm>
          <a:custGeom>
            <a:avLst/>
            <a:gdLst>
              <a:gd name="connsiteX0" fmla="*/ 1803400 w 1803400"/>
              <a:gd name="connsiteY0" fmla="*/ 0 h 4775200"/>
              <a:gd name="connsiteX1" fmla="*/ 1803400 w 1803400"/>
              <a:gd name="connsiteY1" fmla="*/ 4762500 h 4775200"/>
              <a:gd name="connsiteX2" fmla="*/ 596900 w 1803400"/>
              <a:gd name="connsiteY2" fmla="*/ 4775200 h 4775200"/>
              <a:gd name="connsiteX3" fmla="*/ 546100 w 1803400"/>
              <a:gd name="connsiteY3" fmla="*/ 4559300 h 4775200"/>
              <a:gd name="connsiteX4" fmla="*/ 12700 w 1803400"/>
              <a:gd name="connsiteY4" fmla="*/ 4330700 h 4775200"/>
              <a:gd name="connsiteX5" fmla="*/ 0 w 1803400"/>
              <a:gd name="connsiteY5" fmla="*/ 4089400 h 4775200"/>
              <a:gd name="connsiteX6" fmla="*/ 482600 w 1803400"/>
              <a:gd name="connsiteY6" fmla="*/ 3644900 h 4775200"/>
              <a:gd name="connsiteX7" fmla="*/ 1168400 w 1803400"/>
              <a:gd name="connsiteY7" fmla="*/ 3238500 h 4775200"/>
              <a:gd name="connsiteX8" fmla="*/ 1295400 w 1803400"/>
              <a:gd name="connsiteY8" fmla="*/ 2844800 h 4775200"/>
              <a:gd name="connsiteX9" fmla="*/ 1308100 w 1803400"/>
              <a:gd name="connsiteY9" fmla="*/ 1549400 h 4775200"/>
              <a:gd name="connsiteX10" fmla="*/ 1562100 w 1803400"/>
              <a:gd name="connsiteY10" fmla="*/ 990600 h 4775200"/>
              <a:gd name="connsiteX11" fmla="*/ 1587500 w 1803400"/>
              <a:gd name="connsiteY11" fmla="*/ 368300 h 4775200"/>
              <a:gd name="connsiteX12" fmla="*/ 1803400 w 1803400"/>
              <a:gd name="connsiteY12"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400" h="4775200">
                <a:moveTo>
                  <a:pt x="1803400" y="0"/>
                </a:moveTo>
                <a:lnTo>
                  <a:pt x="1803400" y="4762500"/>
                </a:lnTo>
                <a:lnTo>
                  <a:pt x="596900" y="4775200"/>
                </a:lnTo>
                <a:lnTo>
                  <a:pt x="546100" y="4559300"/>
                </a:lnTo>
                <a:lnTo>
                  <a:pt x="12700" y="4330700"/>
                </a:lnTo>
                <a:lnTo>
                  <a:pt x="0" y="4089400"/>
                </a:lnTo>
                <a:lnTo>
                  <a:pt x="482600" y="3644900"/>
                </a:lnTo>
                <a:lnTo>
                  <a:pt x="1168400" y="3238500"/>
                </a:lnTo>
                <a:lnTo>
                  <a:pt x="1295400" y="2844800"/>
                </a:lnTo>
                <a:lnTo>
                  <a:pt x="1308100" y="1549400"/>
                </a:lnTo>
                <a:lnTo>
                  <a:pt x="1562100" y="990600"/>
                </a:lnTo>
                <a:lnTo>
                  <a:pt x="1587500" y="368300"/>
                </a:lnTo>
                <a:lnTo>
                  <a:pt x="1803400" y="0"/>
                </a:lnTo>
                <a:close/>
              </a:path>
            </a:pathLst>
          </a:custGeom>
          <a:solidFill>
            <a:srgbClr val="9651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3" name="Bildobjekt 12" descr="tibrologo.png"/>
          <p:cNvPicPr>
            <a:picLocks noChangeAspect="1"/>
          </p:cNvPicPr>
          <p:nvPr userDrawn="1"/>
        </p:nvPicPr>
        <p:blipFill>
          <a:blip r:embed="rId6"/>
          <a:stretch>
            <a:fillRect/>
          </a:stretch>
        </p:blipFill>
        <p:spPr>
          <a:xfrm>
            <a:off x="7918051" y="6100762"/>
            <a:ext cx="1000485" cy="290249"/>
          </a:xfrm>
          <a:prstGeom prst="rect">
            <a:avLst/>
          </a:prstGeom>
        </p:spPr>
      </p:pic>
      <p:pic>
        <p:nvPicPr>
          <p:cNvPr id="15" name="Bildobjekt 14"/>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6239112" y="274638"/>
            <a:ext cx="2904888" cy="659606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3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lgn="l">
              <a:defRPr sz="4200" b="1" i="0">
                <a:latin typeface="Arial"/>
                <a:cs typeface="Arial"/>
              </a:defRPr>
            </a:lvl1pPr>
          </a:lstStyle>
          <a:p>
            <a:r>
              <a:rPr lang="sv-SE"/>
              <a:t>Klicka här för att ändra format</a:t>
            </a:r>
            <a:endParaRPr lang="sv-SE" dirty="0"/>
          </a:p>
        </p:txBody>
      </p:sp>
      <p:sp>
        <p:nvSpPr>
          <p:cNvPr id="3" name="Platshållare för innehåll 2"/>
          <p:cNvSpPr>
            <a:spLocks noGrp="1"/>
          </p:cNvSpPr>
          <p:nvPr>
            <p:ph sz="half" idx="1"/>
          </p:nvPr>
        </p:nvSpPr>
        <p:spPr>
          <a:xfrm>
            <a:off x="457200" y="1600200"/>
            <a:ext cx="4038600" cy="4525963"/>
          </a:xfrm>
        </p:spPr>
        <p:txBody>
          <a:bodyPr>
            <a:normAutofit/>
          </a:bodyPr>
          <a:lstStyle>
            <a:lvl1pPr marL="360000" indent="-360000">
              <a:spcBef>
                <a:spcPts val="600"/>
              </a:spcBef>
              <a:buSzPct val="100000"/>
              <a:buFontTx/>
              <a:buBlip>
                <a:blip r:embed="rId2"/>
              </a:buBlip>
              <a:defRPr sz="2400" b="0" i="0">
                <a:latin typeface="Arial"/>
                <a:cs typeface="Arial"/>
              </a:defRPr>
            </a:lvl1pPr>
            <a:lvl2pPr marL="360000" indent="-360000">
              <a:spcBef>
                <a:spcPts val="600"/>
              </a:spcBef>
              <a:buSzPct val="100000"/>
              <a:buFontTx/>
              <a:buBlip>
                <a:blip r:embed="rId3"/>
              </a:buBlip>
              <a:defRPr sz="2400" b="0" i="0">
                <a:latin typeface="Arial"/>
                <a:cs typeface="Arial"/>
              </a:defRPr>
            </a:lvl2pPr>
            <a:lvl3pPr marL="360000" indent="-360000">
              <a:spcBef>
                <a:spcPts val="600"/>
              </a:spcBef>
              <a:buSzPct val="100000"/>
              <a:buFontTx/>
              <a:buBlip>
                <a:blip r:embed="rId4"/>
              </a:buBlip>
              <a:defRPr sz="2400" b="0" i="0">
                <a:latin typeface="Arial"/>
                <a:cs typeface="Arial"/>
              </a:defRPr>
            </a:lvl3pPr>
            <a:lvl4pPr marL="360000" indent="-360000">
              <a:spcBef>
                <a:spcPts val="600"/>
              </a:spcBef>
              <a:buSzPct val="100000"/>
              <a:buFontTx/>
              <a:buBlip>
                <a:blip r:embed="rId5"/>
              </a:buBlip>
              <a:defRPr sz="2400" b="0" i="0">
                <a:latin typeface="Arial"/>
                <a:cs typeface="Arial"/>
              </a:defRPr>
            </a:lvl4pPr>
            <a:lvl5pPr marL="360000" indent="-360000">
              <a:spcBef>
                <a:spcPts val="600"/>
              </a:spcBef>
              <a:buSzPct val="100000"/>
              <a:buFontTx/>
              <a:buBlip>
                <a:blip r:embed="rId2"/>
              </a:buBlip>
              <a:defRPr sz="2400" b="0" i="0">
                <a:latin typeface="Arial"/>
                <a:cs typeface="Arial"/>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600200"/>
            <a:ext cx="4038600" cy="4525963"/>
          </a:xfrm>
        </p:spPr>
        <p:txBody>
          <a:bodyPr>
            <a:normAutofit/>
          </a:bodyPr>
          <a:lstStyle>
            <a:lvl1pPr marL="360000" indent="-360000">
              <a:spcBef>
                <a:spcPts val="600"/>
              </a:spcBef>
              <a:buSzPct val="100000"/>
              <a:buFontTx/>
              <a:buBlip>
                <a:blip r:embed="rId2"/>
              </a:buBlip>
              <a:defRPr sz="2400" b="0" i="0">
                <a:latin typeface="Arial"/>
                <a:cs typeface="Arial"/>
              </a:defRPr>
            </a:lvl1pPr>
            <a:lvl2pPr marL="360000" indent="-360000">
              <a:spcBef>
                <a:spcPts val="600"/>
              </a:spcBef>
              <a:buSzPct val="100000"/>
              <a:buFontTx/>
              <a:buBlip>
                <a:blip r:embed="rId3"/>
              </a:buBlip>
              <a:defRPr sz="2400" b="0" i="0">
                <a:latin typeface="Arial"/>
                <a:cs typeface="Arial"/>
              </a:defRPr>
            </a:lvl2pPr>
            <a:lvl3pPr marL="360000" indent="-360000">
              <a:spcBef>
                <a:spcPts val="600"/>
              </a:spcBef>
              <a:buSzPct val="100000"/>
              <a:buFontTx/>
              <a:buBlip>
                <a:blip r:embed="rId4"/>
              </a:buBlip>
              <a:defRPr sz="2400" b="0" i="0">
                <a:latin typeface="Arial"/>
                <a:cs typeface="Arial"/>
              </a:defRPr>
            </a:lvl3pPr>
            <a:lvl4pPr marL="360000" indent="-360000">
              <a:spcBef>
                <a:spcPts val="600"/>
              </a:spcBef>
              <a:buSzPct val="100000"/>
              <a:buFontTx/>
              <a:buBlip>
                <a:blip r:embed="rId5"/>
              </a:buBlip>
              <a:defRPr sz="2400" b="0" i="0">
                <a:latin typeface="Arial"/>
                <a:cs typeface="Arial"/>
              </a:defRPr>
            </a:lvl4pPr>
            <a:lvl5pPr marL="360000" indent="-360000">
              <a:spcBef>
                <a:spcPts val="600"/>
              </a:spcBef>
              <a:buSzPct val="100000"/>
              <a:buFontTx/>
              <a:buBlip>
                <a:blip r:embed="rId2"/>
              </a:buBlip>
              <a:defRPr sz="2400" b="0" i="0">
                <a:latin typeface="Arial"/>
                <a:cs typeface="Arial"/>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2023-06-05</a:t>
            </a:fld>
            <a:endParaRPr lang="sv-SE"/>
          </a:p>
        </p:txBody>
      </p:sp>
      <p:sp>
        <p:nvSpPr>
          <p:cNvPr id="6" name="Platshållare för sidfot 5"/>
          <p:cNvSpPr>
            <a:spLocks noGrp="1"/>
          </p:cNvSpPr>
          <p:nvPr>
            <p:ph type="ftr" sz="quarter" idx="11"/>
          </p:nvPr>
        </p:nvSpPr>
        <p:spPr/>
        <p:txBody>
          <a:bodyPr/>
          <a:lstStyle>
            <a:lvl1pPr>
              <a:defRPr>
                <a:latin typeface="Arial"/>
                <a:cs typeface="Arial"/>
              </a:defRPr>
            </a:lvl1pPr>
          </a:lstStyle>
          <a:p>
            <a:endParaRPr lang="sv-SE"/>
          </a:p>
        </p:txBody>
      </p:sp>
      <p:sp>
        <p:nvSpPr>
          <p:cNvPr id="11" name="Frihandsfigur 10"/>
          <p:cNvSpPr/>
          <p:nvPr userDrawn="1"/>
        </p:nvSpPr>
        <p:spPr>
          <a:xfrm>
            <a:off x="7340600" y="2108200"/>
            <a:ext cx="1803400" cy="4775200"/>
          </a:xfrm>
          <a:custGeom>
            <a:avLst/>
            <a:gdLst>
              <a:gd name="connsiteX0" fmla="*/ 1803400 w 1803400"/>
              <a:gd name="connsiteY0" fmla="*/ 0 h 4775200"/>
              <a:gd name="connsiteX1" fmla="*/ 1803400 w 1803400"/>
              <a:gd name="connsiteY1" fmla="*/ 4762500 h 4775200"/>
              <a:gd name="connsiteX2" fmla="*/ 596900 w 1803400"/>
              <a:gd name="connsiteY2" fmla="*/ 4775200 h 4775200"/>
              <a:gd name="connsiteX3" fmla="*/ 546100 w 1803400"/>
              <a:gd name="connsiteY3" fmla="*/ 4559300 h 4775200"/>
              <a:gd name="connsiteX4" fmla="*/ 12700 w 1803400"/>
              <a:gd name="connsiteY4" fmla="*/ 4330700 h 4775200"/>
              <a:gd name="connsiteX5" fmla="*/ 0 w 1803400"/>
              <a:gd name="connsiteY5" fmla="*/ 4089400 h 4775200"/>
              <a:gd name="connsiteX6" fmla="*/ 482600 w 1803400"/>
              <a:gd name="connsiteY6" fmla="*/ 3644900 h 4775200"/>
              <a:gd name="connsiteX7" fmla="*/ 1168400 w 1803400"/>
              <a:gd name="connsiteY7" fmla="*/ 3238500 h 4775200"/>
              <a:gd name="connsiteX8" fmla="*/ 1295400 w 1803400"/>
              <a:gd name="connsiteY8" fmla="*/ 2844800 h 4775200"/>
              <a:gd name="connsiteX9" fmla="*/ 1308100 w 1803400"/>
              <a:gd name="connsiteY9" fmla="*/ 1549400 h 4775200"/>
              <a:gd name="connsiteX10" fmla="*/ 1562100 w 1803400"/>
              <a:gd name="connsiteY10" fmla="*/ 990600 h 4775200"/>
              <a:gd name="connsiteX11" fmla="*/ 1587500 w 1803400"/>
              <a:gd name="connsiteY11" fmla="*/ 368300 h 4775200"/>
              <a:gd name="connsiteX12" fmla="*/ 1803400 w 1803400"/>
              <a:gd name="connsiteY12"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400" h="4775200">
                <a:moveTo>
                  <a:pt x="1803400" y="0"/>
                </a:moveTo>
                <a:lnTo>
                  <a:pt x="1803400" y="4762500"/>
                </a:lnTo>
                <a:lnTo>
                  <a:pt x="596900" y="4775200"/>
                </a:lnTo>
                <a:lnTo>
                  <a:pt x="546100" y="4559300"/>
                </a:lnTo>
                <a:lnTo>
                  <a:pt x="12700" y="4330700"/>
                </a:lnTo>
                <a:lnTo>
                  <a:pt x="0" y="4089400"/>
                </a:lnTo>
                <a:lnTo>
                  <a:pt x="482600" y="3644900"/>
                </a:lnTo>
                <a:lnTo>
                  <a:pt x="1168400" y="3238500"/>
                </a:lnTo>
                <a:lnTo>
                  <a:pt x="1295400" y="2844800"/>
                </a:lnTo>
                <a:lnTo>
                  <a:pt x="1308100" y="1549400"/>
                </a:lnTo>
                <a:lnTo>
                  <a:pt x="1562100" y="990600"/>
                </a:lnTo>
                <a:lnTo>
                  <a:pt x="1587500" y="368300"/>
                </a:lnTo>
                <a:lnTo>
                  <a:pt x="1803400" y="0"/>
                </a:lnTo>
                <a:close/>
              </a:path>
            </a:pathLst>
          </a:custGeom>
          <a:solidFill>
            <a:srgbClr val="77AD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3" name="Bildobjekt 12" descr="tibrologo.png"/>
          <p:cNvPicPr>
            <a:picLocks noChangeAspect="1"/>
          </p:cNvPicPr>
          <p:nvPr userDrawn="1"/>
        </p:nvPicPr>
        <p:blipFill>
          <a:blip r:embed="rId6"/>
          <a:stretch>
            <a:fillRect/>
          </a:stretch>
        </p:blipFill>
        <p:spPr>
          <a:xfrm>
            <a:off x="7918051" y="6100762"/>
            <a:ext cx="1000485" cy="290249"/>
          </a:xfrm>
          <a:prstGeom prst="rect">
            <a:avLst/>
          </a:prstGeom>
        </p:spPr>
      </p:pic>
      <p:pic>
        <p:nvPicPr>
          <p:cNvPr id="15" name="Bildobjekt 14"/>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6239112" y="274638"/>
            <a:ext cx="2904888" cy="659606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lgn="l">
              <a:defRPr sz="4200" b="1" i="0">
                <a:latin typeface="Arial"/>
                <a:cs typeface="Arial"/>
              </a:defRPr>
            </a:lvl1p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2023-06-05</a:t>
            </a:fld>
            <a:endParaRPr lang="sv-SE"/>
          </a:p>
        </p:txBody>
      </p:sp>
      <p:sp>
        <p:nvSpPr>
          <p:cNvPr id="4" name="Platshållare för sidfot 3"/>
          <p:cNvSpPr>
            <a:spLocks noGrp="1"/>
          </p:cNvSpPr>
          <p:nvPr>
            <p:ph type="ftr" sz="quarter" idx="11"/>
          </p:nvPr>
        </p:nvSpPr>
        <p:spPr/>
        <p:txBody>
          <a:bodyPr/>
          <a:lstStyle>
            <a:lvl1pPr>
              <a:defRPr>
                <a:latin typeface="Arial"/>
                <a:cs typeface="Arial"/>
              </a:defRPr>
            </a:lvl1pPr>
          </a:lstStyle>
          <a:p>
            <a:endParaRPr lang="sv-SE"/>
          </a:p>
        </p:txBody>
      </p:sp>
      <p:sp>
        <p:nvSpPr>
          <p:cNvPr id="9" name="Platshållare för bild 8"/>
          <p:cNvSpPr>
            <a:spLocks noGrp="1"/>
          </p:cNvSpPr>
          <p:nvPr>
            <p:ph type="pic" sz="quarter" idx="13"/>
          </p:nvPr>
        </p:nvSpPr>
        <p:spPr>
          <a:xfrm>
            <a:off x="533400" y="1600200"/>
            <a:ext cx="8077200" cy="4254500"/>
          </a:xfrm>
        </p:spPr>
        <p:txBody>
          <a:bodyPr/>
          <a:lstStyle>
            <a:lvl1pPr>
              <a:defRPr>
                <a:latin typeface="Arial"/>
                <a:cs typeface="Arial"/>
              </a:defRPr>
            </a:lvl1pPr>
          </a:lstStyle>
          <a:p>
            <a:r>
              <a:rPr lang="sv-SE"/>
              <a:t>Klicka på ikonen för att lägga till en bild</a:t>
            </a:r>
            <a:endParaRPr lang="sv-SE" dirty="0"/>
          </a:p>
        </p:txBody>
      </p:sp>
      <p:pic>
        <p:nvPicPr>
          <p:cNvPr id="7" name="Bildobjekt 6" descr="tibrologo.png"/>
          <p:cNvPicPr>
            <a:picLocks noChangeAspect="1"/>
          </p:cNvPicPr>
          <p:nvPr userDrawn="1"/>
        </p:nvPicPr>
        <p:blipFill>
          <a:blip r:embed="rId2"/>
          <a:stretch>
            <a:fillRect/>
          </a:stretch>
        </p:blipFill>
        <p:spPr>
          <a:xfrm>
            <a:off x="7918051" y="6100762"/>
            <a:ext cx="1000485" cy="29024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2023-06-05</a:t>
            </a:fld>
            <a:endParaRPr lang="sv-SE" dirty="0"/>
          </a:p>
        </p:txBody>
      </p:sp>
      <p:sp>
        <p:nvSpPr>
          <p:cNvPr id="3" name="Platshållare för sidfot 2"/>
          <p:cNvSpPr>
            <a:spLocks noGrp="1"/>
          </p:cNvSpPr>
          <p:nvPr>
            <p:ph type="ftr" sz="quarter" idx="11"/>
          </p:nvPr>
        </p:nvSpPr>
        <p:spPr/>
        <p:txBody>
          <a:bodyPr/>
          <a:lstStyle>
            <a:lvl1pPr>
              <a:defRPr>
                <a:latin typeface="Arial"/>
                <a:cs typeface="Arial"/>
              </a:defRPr>
            </a:lvl1pPr>
          </a:lstStyle>
          <a:p>
            <a:endParaRPr lang="sv-SE" dirty="0"/>
          </a:p>
        </p:txBody>
      </p:sp>
      <p:pic>
        <p:nvPicPr>
          <p:cNvPr id="5" name="Bildobjekt 4" descr="tibrologo.png"/>
          <p:cNvPicPr>
            <a:picLocks noChangeAspect="1"/>
          </p:cNvPicPr>
          <p:nvPr userDrawn="1"/>
        </p:nvPicPr>
        <p:blipFill>
          <a:blip r:embed="rId2"/>
          <a:stretch>
            <a:fillRect/>
          </a:stretch>
        </p:blipFill>
        <p:spPr>
          <a:xfrm>
            <a:off x="7918051" y="6100762"/>
            <a:ext cx="1000485" cy="29024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1">
                <a:latin typeface="Arial"/>
                <a:cs typeface="Arial"/>
              </a:defRPr>
            </a:lvl1pPr>
          </a:lstStyle>
          <a:p>
            <a:r>
              <a:rPr lang="sv-SE"/>
              <a:t>Klicka här för att ändra format</a:t>
            </a:r>
            <a:endParaRPr lang="sv-S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7" name="Rektangel 16"/>
          <p:cNvSpPr/>
          <p:nvPr userDrawn="1"/>
        </p:nvSpPr>
        <p:spPr>
          <a:xfrm>
            <a:off x="0" y="0"/>
            <a:ext cx="6019800" cy="6857132"/>
          </a:xfrm>
          <a:prstGeom prst="rect">
            <a:avLst/>
          </a:prstGeom>
          <a:solidFill>
            <a:srgbClr val="9651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6" name="Frihandsfigur 15"/>
          <p:cNvSpPr/>
          <p:nvPr userDrawn="1"/>
        </p:nvSpPr>
        <p:spPr>
          <a:xfrm>
            <a:off x="3340100" y="0"/>
            <a:ext cx="5829300" cy="6858000"/>
          </a:xfrm>
          <a:custGeom>
            <a:avLst/>
            <a:gdLst>
              <a:gd name="connsiteX0" fmla="*/ 1524000 w 5829300"/>
              <a:gd name="connsiteY0" fmla="*/ 1917700 h 6858000"/>
              <a:gd name="connsiteX1" fmla="*/ 1587500 w 5829300"/>
              <a:gd name="connsiteY1" fmla="*/ 495300 h 6858000"/>
              <a:gd name="connsiteX2" fmla="*/ 1676400 w 5829300"/>
              <a:gd name="connsiteY2" fmla="*/ 0 h 6858000"/>
              <a:gd name="connsiteX3" fmla="*/ 5816600 w 5829300"/>
              <a:gd name="connsiteY3" fmla="*/ 0 h 6858000"/>
              <a:gd name="connsiteX4" fmla="*/ 5829300 w 5829300"/>
              <a:gd name="connsiteY4" fmla="*/ 6858000 h 6858000"/>
              <a:gd name="connsiteX5" fmla="*/ 901700 w 5829300"/>
              <a:gd name="connsiteY5" fmla="*/ 6858000 h 6858000"/>
              <a:gd name="connsiteX6" fmla="*/ 711200 w 5829300"/>
              <a:gd name="connsiteY6" fmla="*/ 6273800 h 6858000"/>
              <a:gd name="connsiteX7" fmla="*/ 927100 w 5829300"/>
              <a:gd name="connsiteY7" fmla="*/ 4038600 h 6858000"/>
              <a:gd name="connsiteX8" fmla="*/ 38100 w 5829300"/>
              <a:gd name="connsiteY8" fmla="*/ 3340100 h 6858000"/>
              <a:gd name="connsiteX9" fmla="*/ 0 w 5829300"/>
              <a:gd name="connsiteY9" fmla="*/ 3022600 h 6858000"/>
              <a:gd name="connsiteX10" fmla="*/ 673100 w 5829300"/>
              <a:gd name="connsiteY10" fmla="*/ 2400300 h 6858000"/>
              <a:gd name="connsiteX11" fmla="*/ 1524000 w 5829300"/>
              <a:gd name="connsiteY11" fmla="*/ 19177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29300" h="6858000">
                <a:moveTo>
                  <a:pt x="1524000" y="1917700"/>
                </a:moveTo>
                <a:lnTo>
                  <a:pt x="1587500" y="495300"/>
                </a:lnTo>
                <a:lnTo>
                  <a:pt x="1676400" y="0"/>
                </a:lnTo>
                <a:lnTo>
                  <a:pt x="5816600" y="0"/>
                </a:lnTo>
                <a:cubicBezTo>
                  <a:pt x="5820833" y="2286000"/>
                  <a:pt x="5829300" y="6858000"/>
                  <a:pt x="5829300" y="6858000"/>
                </a:cubicBezTo>
                <a:lnTo>
                  <a:pt x="901700" y="6858000"/>
                </a:lnTo>
                <a:lnTo>
                  <a:pt x="711200" y="6273800"/>
                </a:lnTo>
                <a:lnTo>
                  <a:pt x="927100" y="4038600"/>
                </a:lnTo>
                <a:lnTo>
                  <a:pt x="38100" y="3340100"/>
                </a:lnTo>
                <a:lnTo>
                  <a:pt x="0" y="3022600"/>
                </a:lnTo>
                <a:lnTo>
                  <a:pt x="673100" y="2400300"/>
                </a:lnTo>
                <a:lnTo>
                  <a:pt x="1524000" y="1917700"/>
                </a:lnTo>
                <a:close/>
              </a:path>
            </a:pathLst>
          </a:custGeom>
          <a:solidFill>
            <a:srgbClr val="C8B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8" name="Bildobjekt 17"/>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924051" y="0"/>
            <a:ext cx="3659798" cy="6858000"/>
          </a:xfrm>
          <a:prstGeom prst="rect">
            <a:avLst/>
          </a:prstGeom>
        </p:spPr>
      </p:pic>
      <p:sp>
        <p:nvSpPr>
          <p:cNvPr id="4" name="Platshållare för datum 3"/>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2023-06-05</a:t>
            </a:fld>
            <a:endParaRPr lang="sv-SE" dirty="0"/>
          </a:p>
        </p:txBody>
      </p:sp>
      <p:sp>
        <p:nvSpPr>
          <p:cNvPr id="5" name="Platshållare för sidfot 4"/>
          <p:cNvSpPr>
            <a:spLocks noGrp="1"/>
          </p:cNvSpPr>
          <p:nvPr>
            <p:ph type="ftr" sz="quarter" idx="11"/>
          </p:nvPr>
        </p:nvSpPr>
        <p:spPr/>
        <p:txBody>
          <a:bodyPr/>
          <a:lstStyle>
            <a:lvl1pPr>
              <a:defRPr>
                <a:latin typeface="Arial"/>
                <a:cs typeface="Arial"/>
              </a:defRPr>
            </a:lvl1pPr>
          </a:lstStyle>
          <a:p>
            <a:endParaRPr lang="sv-SE" dirty="0"/>
          </a:p>
        </p:txBody>
      </p:sp>
      <p:sp>
        <p:nvSpPr>
          <p:cNvPr id="6" name="Platshållare för bildnummer 5"/>
          <p:cNvSpPr>
            <a:spLocks noGrp="1"/>
          </p:cNvSpPr>
          <p:nvPr>
            <p:ph type="sldNum" sz="quarter" idx="12"/>
          </p:nvPr>
        </p:nvSpPr>
        <p:spPr/>
        <p:txBody>
          <a:bodyPr/>
          <a:lstStyle>
            <a:lvl1pPr>
              <a:defRPr>
                <a:latin typeface="Arial"/>
                <a:cs typeface="Arial"/>
              </a:defRPr>
            </a:lvl1pPr>
          </a:lstStyle>
          <a:p>
            <a:fld id="{DE92F0B6-9375-F84E-84A2-F3DE2C7BE603}" type="slidenum">
              <a:rPr lang="sv-SE" smtClean="0"/>
              <a:pPr/>
              <a:t>‹#›</a:t>
            </a:fld>
            <a:endParaRPr lang="sv-SE" dirty="0"/>
          </a:p>
        </p:txBody>
      </p:sp>
      <p:pic>
        <p:nvPicPr>
          <p:cNvPr id="25" name="Bildobjekt 24" descr="tibrologo.png"/>
          <p:cNvPicPr>
            <a:picLocks noChangeAspect="1"/>
          </p:cNvPicPr>
          <p:nvPr userDrawn="1"/>
        </p:nvPicPr>
        <p:blipFill>
          <a:blip r:embed="rId3"/>
          <a:srcRect r="69124"/>
          <a:stretch>
            <a:fillRect/>
          </a:stretch>
        </p:blipFill>
        <p:spPr>
          <a:xfrm>
            <a:off x="5334000" y="2810934"/>
            <a:ext cx="939800" cy="866476"/>
          </a:xfrm>
          <a:prstGeom prst="rect">
            <a:avLst/>
          </a:prstGeom>
        </p:spPr>
      </p:pic>
      <p:sp>
        <p:nvSpPr>
          <p:cNvPr id="29" name="Platshållare för text 28"/>
          <p:cNvSpPr>
            <a:spLocks noGrp="1"/>
          </p:cNvSpPr>
          <p:nvPr>
            <p:ph type="body" sz="quarter" idx="13"/>
          </p:nvPr>
        </p:nvSpPr>
        <p:spPr>
          <a:xfrm>
            <a:off x="5240862" y="4157147"/>
            <a:ext cx="3136961" cy="2405063"/>
          </a:xfrm>
        </p:spPr>
        <p:txBody>
          <a:bodyPr>
            <a:normAutofit/>
          </a:bodyPr>
          <a:lstStyle>
            <a:lvl1pPr marL="0" indent="0">
              <a:buNone/>
              <a:defRPr sz="1800" b="0" i="1">
                <a:latin typeface="Arial"/>
                <a:cs typeface="Arial"/>
              </a:defRPr>
            </a:lvl1pPr>
            <a:lvl2pPr marL="0" indent="0">
              <a:buNone/>
              <a:defRPr sz="1800" b="0" i="1">
                <a:latin typeface="Arial"/>
                <a:cs typeface="Arial"/>
              </a:defRPr>
            </a:lvl2pPr>
            <a:lvl3pPr marL="0" indent="0">
              <a:buNone/>
              <a:defRPr sz="1800" b="0" i="1">
                <a:latin typeface="Arial"/>
                <a:cs typeface="Arial"/>
              </a:defRPr>
            </a:lvl3pPr>
            <a:lvl4pPr marL="0" indent="0">
              <a:buNone/>
              <a:defRPr sz="1800" b="0" i="1">
                <a:latin typeface="Arial"/>
                <a:cs typeface="Arial"/>
              </a:defRPr>
            </a:lvl4pPr>
            <a:lvl5pPr marL="0" indent="0">
              <a:buNone/>
              <a:defRPr sz="1800" b="0" i="1">
                <a:latin typeface="Arial"/>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textruta 11"/>
          <p:cNvSpPr txBox="1"/>
          <p:nvPr userDrawn="1"/>
        </p:nvSpPr>
        <p:spPr>
          <a:xfrm>
            <a:off x="5334000" y="2827592"/>
            <a:ext cx="3069223" cy="938718"/>
          </a:xfrm>
          <a:prstGeom prst="rect">
            <a:avLst/>
          </a:prstGeom>
          <a:noFill/>
        </p:spPr>
        <p:txBody>
          <a:bodyPr wrap="square" lIns="0" tIns="0" rIns="0" bIns="0" rtlCol="0" anchor="b" anchorCtr="0">
            <a:spAutoFit/>
          </a:bodyPr>
          <a:lstStyle/>
          <a:p>
            <a:r>
              <a:rPr lang="sv-SE" sz="6100" b="1" i="0" u="none" dirty="0">
                <a:latin typeface="Akagi-Bold"/>
                <a:cs typeface="Akagi-Bold"/>
              </a:rPr>
              <a:t>Tack!</a:t>
            </a:r>
          </a:p>
        </p:txBody>
      </p:sp>
      <p:pic>
        <p:nvPicPr>
          <p:cNvPr id="11" name="Bildobjekt 10" descr="tibrologo.png"/>
          <p:cNvPicPr>
            <a:picLocks noChangeAspect="1"/>
          </p:cNvPicPr>
          <p:nvPr userDrawn="1"/>
        </p:nvPicPr>
        <p:blipFill>
          <a:blip r:embed="rId4"/>
          <a:stretch>
            <a:fillRect/>
          </a:stretch>
        </p:blipFill>
        <p:spPr>
          <a:xfrm>
            <a:off x="7918051" y="6100762"/>
            <a:ext cx="1000485" cy="29024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1" name="Frihandsfigur 10"/>
          <p:cNvSpPr/>
          <p:nvPr userDrawn="1"/>
        </p:nvSpPr>
        <p:spPr>
          <a:xfrm>
            <a:off x="7340600" y="2108200"/>
            <a:ext cx="1803400" cy="4775200"/>
          </a:xfrm>
          <a:custGeom>
            <a:avLst/>
            <a:gdLst>
              <a:gd name="connsiteX0" fmla="*/ 1803400 w 1803400"/>
              <a:gd name="connsiteY0" fmla="*/ 0 h 4775200"/>
              <a:gd name="connsiteX1" fmla="*/ 1803400 w 1803400"/>
              <a:gd name="connsiteY1" fmla="*/ 4762500 h 4775200"/>
              <a:gd name="connsiteX2" fmla="*/ 596900 w 1803400"/>
              <a:gd name="connsiteY2" fmla="*/ 4775200 h 4775200"/>
              <a:gd name="connsiteX3" fmla="*/ 546100 w 1803400"/>
              <a:gd name="connsiteY3" fmla="*/ 4559300 h 4775200"/>
              <a:gd name="connsiteX4" fmla="*/ 12700 w 1803400"/>
              <a:gd name="connsiteY4" fmla="*/ 4330700 h 4775200"/>
              <a:gd name="connsiteX5" fmla="*/ 0 w 1803400"/>
              <a:gd name="connsiteY5" fmla="*/ 4089400 h 4775200"/>
              <a:gd name="connsiteX6" fmla="*/ 482600 w 1803400"/>
              <a:gd name="connsiteY6" fmla="*/ 3644900 h 4775200"/>
              <a:gd name="connsiteX7" fmla="*/ 1168400 w 1803400"/>
              <a:gd name="connsiteY7" fmla="*/ 3238500 h 4775200"/>
              <a:gd name="connsiteX8" fmla="*/ 1295400 w 1803400"/>
              <a:gd name="connsiteY8" fmla="*/ 2844800 h 4775200"/>
              <a:gd name="connsiteX9" fmla="*/ 1308100 w 1803400"/>
              <a:gd name="connsiteY9" fmla="*/ 1549400 h 4775200"/>
              <a:gd name="connsiteX10" fmla="*/ 1562100 w 1803400"/>
              <a:gd name="connsiteY10" fmla="*/ 990600 h 4775200"/>
              <a:gd name="connsiteX11" fmla="*/ 1587500 w 1803400"/>
              <a:gd name="connsiteY11" fmla="*/ 368300 h 4775200"/>
              <a:gd name="connsiteX12" fmla="*/ 1803400 w 1803400"/>
              <a:gd name="connsiteY12"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400" h="4775200">
                <a:moveTo>
                  <a:pt x="1803400" y="0"/>
                </a:moveTo>
                <a:lnTo>
                  <a:pt x="1803400" y="4762500"/>
                </a:lnTo>
                <a:lnTo>
                  <a:pt x="596900" y="4775200"/>
                </a:lnTo>
                <a:lnTo>
                  <a:pt x="546100" y="4559300"/>
                </a:lnTo>
                <a:lnTo>
                  <a:pt x="12700" y="4330700"/>
                </a:lnTo>
                <a:lnTo>
                  <a:pt x="0" y="4089400"/>
                </a:lnTo>
                <a:lnTo>
                  <a:pt x="482600" y="3644900"/>
                </a:lnTo>
                <a:lnTo>
                  <a:pt x="1168400" y="3238500"/>
                </a:lnTo>
                <a:lnTo>
                  <a:pt x="1295400" y="2844800"/>
                </a:lnTo>
                <a:lnTo>
                  <a:pt x="1308100" y="1549400"/>
                </a:lnTo>
                <a:lnTo>
                  <a:pt x="1562100" y="990600"/>
                </a:lnTo>
                <a:lnTo>
                  <a:pt x="1587500" y="368300"/>
                </a:lnTo>
                <a:lnTo>
                  <a:pt x="1803400" y="0"/>
                </a:lnTo>
                <a:close/>
              </a:path>
            </a:pathLst>
          </a:custGeom>
          <a:solidFill>
            <a:srgbClr val="8E83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4" name="Bildobjekt 13" descr="tibrologo.png"/>
          <p:cNvPicPr>
            <a:picLocks noChangeAspect="1"/>
          </p:cNvPicPr>
          <p:nvPr userDrawn="1"/>
        </p:nvPicPr>
        <p:blipFill>
          <a:blip r:embed="rId2"/>
          <a:stretch>
            <a:fillRect/>
          </a:stretch>
        </p:blipFill>
        <p:spPr>
          <a:xfrm>
            <a:off x="7918051" y="6100762"/>
            <a:ext cx="1000485" cy="290249"/>
          </a:xfrm>
          <a:prstGeom prst="rect">
            <a:avLst/>
          </a:prstGeom>
        </p:spPr>
      </p:pic>
      <p:pic>
        <p:nvPicPr>
          <p:cNvPr id="15" name="Bildobjekt 14"/>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6239112" y="274638"/>
            <a:ext cx="2904888" cy="6596062"/>
          </a:xfrm>
          <a:prstGeom prst="rect">
            <a:avLst/>
          </a:prstGeom>
        </p:spPr>
      </p:pic>
      <p:sp>
        <p:nvSpPr>
          <p:cNvPr id="2" name="Rubrik 1"/>
          <p:cNvSpPr>
            <a:spLocks noGrp="1"/>
          </p:cNvSpPr>
          <p:nvPr>
            <p:ph type="title"/>
          </p:nvPr>
        </p:nvSpPr>
        <p:spPr/>
        <p:txBody>
          <a:bodyPr>
            <a:normAutofit/>
          </a:bodyPr>
          <a:lstStyle>
            <a:lvl1pPr algn="l">
              <a:defRPr sz="4200" b="1" i="0">
                <a:latin typeface="Arial"/>
                <a:cs typeface="Arial"/>
              </a:defRPr>
            </a:lvl1pPr>
          </a:lstStyle>
          <a:p>
            <a:r>
              <a:rPr lang="sv-SE"/>
              <a:t>Klicka här för att ändra format</a:t>
            </a:r>
            <a:endParaRPr lang="sv-SE" dirty="0"/>
          </a:p>
        </p:txBody>
      </p:sp>
      <p:sp>
        <p:nvSpPr>
          <p:cNvPr id="3" name="Platshållare för innehåll 2"/>
          <p:cNvSpPr>
            <a:spLocks noGrp="1"/>
          </p:cNvSpPr>
          <p:nvPr>
            <p:ph idx="1"/>
          </p:nvPr>
        </p:nvSpPr>
        <p:spPr>
          <a:xfrm>
            <a:off x="457200" y="1600201"/>
            <a:ext cx="8229600" cy="1028699"/>
          </a:xfrm>
        </p:spPr>
        <p:txBody>
          <a:bodyPr>
            <a:normAutofit/>
          </a:bodyPr>
          <a:lstStyle>
            <a:lvl1pPr marL="0" indent="0">
              <a:spcBef>
                <a:spcPts val="600"/>
              </a:spcBef>
              <a:spcAft>
                <a:spcPts val="0"/>
              </a:spcAft>
              <a:buSzPct val="100000"/>
              <a:buFont typeface="Arial"/>
              <a:buNone/>
              <a:defRPr sz="2400" b="0" i="1">
                <a:latin typeface="Arial"/>
                <a:cs typeface="Arial"/>
              </a:defRPr>
            </a:lvl1pPr>
            <a:lvl2pPr marL="0" indent="0">
              <a:spcBef>
                <a:spcPts val="600"/>
              </a:spcBef>
              <a:spcAft>
                <a:spcPts val="0"/>
              </a:spcAft>
              <a:buSzPct val="100000"/>
              <a:buFont typeface="Arial"/>
              <a:buNone/>
              <a:defRPr sz="2400" b="0" i="1">
                <a:latin typeface="Arial"/>
                <a:cs typeface="Arial"/>
              </a:defRPr>
            </a:lvl2pPr>
            <a:lvl3pPr marL="0" indent="0">
              <a:spcBef>
                <a:spcPts val="600"/>
              </a:spcBef>
              <a:spcAft>
                <a:spcPts val="0"/>
              </a:spcAft>
              <a:buSzPct val="100000"/>
              <a:buFont typeface="Arial"/>
              <a:buNone/>
              <a:defRPr sz="2400" b="0" i="1">
                <a:latin typeface="Arial"/>
                <a:cs typeface="Arial"/>
              </a:defRPr>
            </a:lvl3pPr>
            <a:lvl4pPr marL="0" indent="0">
              <a:spcBef>
                <a:spcPts val="600"/>
              </a:spcBef>
              <a:spcAft>
                <a:spcPts val="0"/>
              </a:spcAft>
              <a:buSzPct val="100000"/>
              <a:buFont typeface="Arial"/>
              <a:buNone/>
              <a:defRPr sz="2400" b="0" i="1">
                <a:latin typeface="Arial"/>
                <a:cs typeface="Arial"/>
              </a:defRPr>
            </a:lvl4pPr>
            <a:lvl5pPr marL="0" indent="0">
              <a:spcBef>
                <a:spcPts val="600"/>
              </a:spcBef>
              <a:spcAft>
                <a:spcPts val="0"/>
              </a:spcAft>
              <a:buSzPct val="100000"/>
              <a:buFont typeface="Arial"/>
              <a:buNone/>
              <a:defRPr sz="2400" b="0" i="1">
                <a:latin typeface="Arial"/>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2023-06-05</a:t>
            </a:fld>
            <a:endParaRPr lang="sv-SE"/>
          </a:p>
        </p:txBody>
      </p:sp>
      <p:sp>
        <p:nvSpPr>
          <p:cNvPr id="5" name="Platshållare för sidfot 4"/>
          <p:cNvSpPr>
            <a:spLocks noGrp="1"/>
          </p:cNvSpPr>
          <p:nvPr>
            <p:ph type="ftr" sz="quarter" idx="11"/>
          </p:nvPr>
        </p:nvSpPr>
        <p:spPr/>
        <p:txBody>
          <a:bodyPr/>
          <a:lstStyle>
            <a:lvl1pPr>
              <a:defRPr>
                <a:latin typeface="Arial"/>
                <a:cs typeface="Arial"/>
              </a:defRPr>
            </a:lvl1pPr>
          </a:lstStyle>
          <a:p>
            <a:endParaRPr lang="sv-SE" dirty="0"/>
          </a:p>
        </p:txBody>
      </p:sp>
      <p:sp>
        <p:nvSpPr>
          <p:cNvPr id="9" name="Platshållare för innehåll 2"/>
          <p:cNvSpPr>
            <a:spLocks noGrp="1"/>
          </p:cNvSpPr>
          <p:nvPr>
            <p:ph idx="12"/>
          </p:nvPr>
        </p:nvSpPr>
        <p:spPr>
          <a:xfrm>
            <a:off x="457200" y="2921000"/>
            <a:ext cx="3352800" cy="3470011"/>
          </a:xfrm>
        </p:spPr>
        <p:txBody>
          <a:bodyPr>
            <a:normAutofit/>
          </a:bodyPr>
          <a:lstStyle>
            <a:lvl1pPr marL="360000" indent="-360000">
              <a:spcBef>
                <a:spcPts val="600"/>
              </a:spcBef>
              <a:spcAft>
                <a:spcPts val="0"/>
              </a:spcAft>
              <a:buSzPct val="100000"/>
              <a:buFontTx/>
              <a:buBlip>
                <a:blip r:embed="rId5"/>
              </a:buBlip>
              <a:defRPr sz="2400" b="0" i="0">
                <a:latin typeface="Arial"/>
                <a:cs typeface="Arial"/>
              </a:defRPr>
            </a:lvl1pPr>
            <a:lvl2pPr marL="360000" indent="-360000">
              <a:spcBef>
                <a:spcPts val="600"/>
              </a:spcBef>
              <a:spcAft>
                <a:spcPts val="0"/>
              </a:spcAft>
              <a:buSzPct val="100000"/>
              <a:buFontTx/>
              <a:buBlip>
                <a:blip r:embed="rId6"/>
              </a:buBlip>
              <a:defRPr sz="2400" b="0" i="0">
                <a:latin typeface="Arial"/>
                <a:cs typeface="Arial"/>
              </a:defRPr>
            </a:lvl2pPr>
            <a:lvl3pPr marL="360000" indent="-360000">
              <a:spcBef>
                <a:spcPts val="600"/>
              </a:spcBef>
              <a:spcAft>
                <a:spcPts val="0"/>
              </a:spcAft>
              <a:buSzPct val="100000"/>
              <a:buFontTx/>
              <a:buBlip>
                <a:blip r:embed="rId7"/>
              </a:buBlip>
              <a:defRPr sz="2400" b="0" i="0">
                <a:latin typeface="Arial"/>
                <a:cs typeface="Arial"/>
              </a:defRPr>
            </a:lvl3pPr>
            <a:lvl4pPr marL="360000" indent="-360000">
              <a:spcBef>
                <a:spcPts val="600"/>
              </a:spcBef>
              <a:spcAft>
                <a:spcPts val="0"/>
              </a:spcAft>
              <a:buSzPct val="100000"/>
              <a:buFontTx/>
              <a:buBlip>
                <a:blip r:embed="rId8"/>
              </a:buBlip>
              <a:defRPr sz="2400" b="0" i="0">
                <a:latin typeface="Arial"/>
                <a:cs typeface="Arial"/>
              </a:defRPr>
            </a:lvl4pPr>
            <a:lvl5pPr marL="360000" indent="-360000">
              <a:spcBef>
                <a:spcPts val="600"/>
              </a:spcBef>
              <a:spcAft>
                <a:spcPts val="0"/>
              </a:spcAft>
              <a:buSzPct val="100000"/>
              <a:buFontTx/>
              <a:buBlip>
                <a:blip r:embed="rId5"/>
              </a:buBlip>
              <a:defRPr sz="2400" b="0" i="0">
                <a:latin typeface="Arial"/>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2"/>
          <p:cNvSpPr>
            <a:spLocks noGrp="1"/>
          </p:cNvSpPr>
          <p:nvPr>
            <p:ph idx="13"/>
          </p:nvPr>
        </p:nvSpPr>
        <p:spPr>
          <a:xfrm>
            <a:off x="4083050" y="2921000"/>
            <a:ext cx="3873500" cy="3470011"/>
          </a:xfrm>
        </p:spPr>
        <p:txBody>
          <a:bodyPr>
            <a:normAutofit/>
          </a:bodyPr>
          <a:lstStyle>
            <a:lvl1pPr marL="360000" indent="-360000">
              <a:spcBef>
                <a:spcPts val="600"/>
              </a:spcBef>
              <a:spcAft>
                <a:spcPts val="0"/>
              </a:spcAft>
              <a:buSzPct val="100000"/>
              <a:buFontTx/>
              <a:buBlip>
                <a:blip r:embed="rId5"/>
              </a:buBlip>
              <a:defRPr sz="2400" b="0" i="0">
                <a:latin typeface="Arial"/>
                <a:cs typeface="Arial"/>
              </a:defRPr>
            </a:lvl1pPr>
            <a:lvl2pPr marL="360000" indent="-360000">
              <a:spcBef>
                <a:spcPts val="600"/>
              </a:spcBef>
              <a:spcAft>
                <a:spcPts val="0"/>
              </a:spcAft>
              <a:buSzPct val="100000"/>
              <a:buFontTx/>
              <a:buBlip>
                <a:blip r:embed="rId6"/>
              </a:buBlip>
              <a:defRPr sz="2400" b="0" i="0">
                <a:latin typeface="Arial"/>
                <a:cs typeface="Arial"/>
              </a:defRPr>
            </a:lvl2pPr>
            <a:lvl3pPr marL="360000" indent="-360000">
              <a:spcBef>
                <a:spcPts val="600"/>
              </a:spcBef>
              <a:spcAft>
                <a:spcPts val="0"/>
              </a:spcAft>
              <a:buSzPct val="100000"/>
              <a:buFontTx/>
              <a:buBlip>
                <a:blip r:embed="rId7"/>
              </a:buBlip>
              <a:defRPr sz="2400" b="0" i="0">
                <a:latin typeface="Arial"/>
                <a:cs typeface="Arial"/>
              </a:defRPr>
            </a:lvl3pPr>
            <a:lvl4pPr marL="360000" indent="-360000">
              <a:spcBef>
                <a:spcPts val="600"/>
              </a:spcBef>
              <a:spcAft>
                <a:spcPts val="0"/>
              </a:spcAft>
              <a:buSzPct val="100000"/>
              <a:buFontTx/>
              <a:buBlip>
                <a:blip r:embed="rId8"/>
              </a:buBlip>
              <a:defRPr sz="2400" b="0" i="0">
                <a:latin typeface="Arial"/>
                <a:cs typeface="Arial"/>
              </a:defRPr>
            </a:lvl4pPr>
            <a:lvl5pPr marL="360000" indent="-360000">
              <a:spcBef>
                <a:spcPts val="600"/>
              </a:spcBef>
              <a:spcAft>
                <a:spcPts val="0"/>
              </a:spcAft>
              <a:buSzPct val="100000"/>
              <a:buFontTx/>
              <a:buBlip>
                <a:blip r:embed="rId5"/>
              </a:buBlip>
              <a:defRPr sz="2400" b="0" i="0">
                <a:latin typeface="Arial"/>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lgn="l">
              <a:defRPr sz="4200" b="1" i="0">
                <a:latin typeface="Arial"/>
                <a:cs typeface="Arial"/>
              </a:defRPr>
            </a:lvl1pPr>
          </a:lstStyle>
          <a:p>
            <a:r>
              <a:rPr lang="sv-SE"/>
              <a:t>Klicka här för att ändra format</a:t>
            </a:r>
            <a:endParaRPr lang="sv-SE" dirty="0"/>
          </a:p>
        </p:txBody>
      </p:sp>
      <p:sp>
        <p:nvSpPr>
          <p:cNvPr id="3" name="Platshållare för innehåll 2"/>
          <p:cNvSpPr>
            <a:spLocks noGrp="1"/>
          </p:cNvSpPr>
          <p:nvPr>
            <p:ph idx="1"/>
          </p:nvPr>
        </p:nvSpPr>
        <p:spPr/>
        <p:txBody>
          <a:bodyPr>
            <a:normAutofit/>
          </a:bodyPr>
          <a:lstStyle>
            <a:lvl1pPr marL="360000" indent="-360000">
              <a:spcBef>
                <a:spcPts val="600"/>
              </a:spcBef>
              <a:spcAft>
                <a:spcPts val="0"/>
              </a:spcAft>
              <a:buSzPct val="100000"/>
              <a:buFontTx/>
              <a:buBlip>
                <a:blip r:embed="rId2"/>
              </a:buBlip>
              <a:defRPr sz="2400" b="0" i="0">
                <a:latin typeface="Arial"/>
                <a:cs typeface="Arial"/>
              </a:defRPr>
            </a:lvl1pPr>
            <a:lvl2pPr marL="360000" indent="-360000">
              <a:spcBef>
                <a:spcPts val="600"/>
              </a:spcBef>
              <a:spcAft>
                <a:spcPts val="0"/>
              </a:spcAft>
              <a:buSzPct val="100000"/>
              <a:buFontTx/>
              <a:buBlip>
                <a:blip r:embed="rId3"/>
              </a:buBlip>
              <a:defRPr sz="2400" b="0" i="0">
                <a:latin typeface="Arial"/>
                <a:cs typeface="Arial"/>
              </a:defRPr>
            </a:lvl2pPr>
            <a:lvl3pPr marL="360000" indent="-360000">
              <a:spcBef>
                <a:spcPts val="600"/>
              </a:spcBef>
              <a:spcAft>
                <a:spcPts val="0"/>
              </a:spcAft>
              <a:buSzPct val="100000"/>
              <a:buFontTx/>
              <a:buBlip>
                <a:blip r:embed="rId4"/>
              </a:buBlip>
              <a:defRPr sz="2400" b="0" i="0">
                <a:latin typeface="Arial"/>
                <a:cs typeface="Arial"/>
              </a:defRPr>
            </a:lvl3pPr>
            <a:lvl4pPr marL="360000" indent="-360000">
              <a:spcBef>
                <a:spcPts val="600"/>
              </a:spcBef>
              <a:spcAft>
                <a:spcPts val="0"/>
              </a:spcAft>
              <a:buSzPct val="100000"/>
              <a:buFontTx/>
              <a:buBlip>
                <a:blip r:embed="rId5"/>
              </a:buBlip>
              <a:defRPr sz="2400" b="0" i="0">
                <a:latin typeface="Arial"/>
                <a:cs typeface="Arial"/>
              </a:defRPr>
            </a:lvl4pPr>
            <a:lvl5pPr marL="360000" indent="-360000">
              <a:spcBef>
                <a:spcPts val="600"/>
              </a:spcBef>
              <a:spcAft>
                <a:spcPts val="0"/>
              </a:spcAft>
              <a:buSzPct val="100000"/>
              <a:buFontTx/>
              <a:buBlip>
                <a:blip r:embed="rId2"/>
              </a:buBlip>
              <a:defRPr sz="2400" b="0" i="0">
                <a:latin typeface="Arial"/>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2023-06-05</a:t>
            </a:fld>
            <a:endParaRPr lang="sv-SE"/>
          </a:p>
        </p:txBody>
      </p:sp>
      <p:sp>
        <p:nvSpPr>
          <p:cNvPr id="5" name="Platshållare för sidfot 4"/>
          <p:cNvSpPr>
            <a:spLocks noGrp="1"/>
          </p:cNvSpPr>
          <p:nvPr>
            <p:ph type="ftr" sz="quarter" idx="11"/>
          </p:nvPr>
        </p:nvSpPr>
        <p:spPr/>
        <p:txBody>
          <a:bodyPr/>
          <a:lstStyle>
            <a:lvl1pPr>
              <a:defRPr>
                <a:latin typeface="Arial"/>
                <a:cs typeface="Arial"/>
              </a:defRPr>
            </a:lvl1pPr>
          </a:lstStyle>
          <a:p>
            <a:endParaRPr lang="sv-SE" dirty="0"/>
          </a:p>
        </p:txBody>
      </p:sp>
      <p:sp>
        <p:nvSpPr>
          <p:cNvPr id="9" name="Frihandsfigur 8"/>
          <p:cNvSpPr/>
          <p:nvPr userDrawn="1"/>
        </p:nvSpPr>
        <p:spPr>
          <a:xfrm>
            <a:off x="7340600" y="2108200"/>
            <a:ext cx="1803400" cy="4775200"/>
          </a:xfrm>
          <a:custGeom>
            <a:avLst/>
            <a:gdLst>
              <a:gd name="connsiteX0" fmla="*/ 1803400 w 1803400"/>
              <a:gd name="connsiteY0" fmla="*/ 0 h 4775200"/>
              <a:gd name="connsiteX1" fmla="*/ 1803400 w 1803400"/>
              <a:gd name="connsiteY1" fmla="*/ 4762500 h 4775200"/>
              <a:gd name="connsiteX2" fmla="*/ 596900 w 1803400"/>
              <a:gd name="connsiteY2" fmla="*/ 4775200 h 4775200"/>
              <a:gd name="connsiteX3" fmla="*/ 546100 w 1803400"/>
              <a:gd name="connsiteY3" fmla="*/ 4559300 h 4775200"/>
              <a:gd name="connsiteX4" fmla="*/ 12700 w 1803400"/>
              <a:gd name="connsiteY4" fmla="*/ 4330700 h 4775200"/>
              <a:gd name="connsiteX5" fmla="*/ 0 w 1803400"/>
              <a:gd name="connsiteY5" fmla="*/ 4089400 h 4775200"/>
              <a:gd name="connsiteX6" fmla="*/ 482600 w 1803400"/>
              <a:gd name="connsiteY6" fmla="*/ 3644900 h 4775200"/>
              <a:gd name="connsiteX7" fmla="*/ 1168400 w 1803400"/>
              <a:gd name="connsiteY7" fmla="*/ 3238500 h 4775200"/>
              <a:gd name="connsiteX8" fmla="*/ 1295400 w 1803400"/>
              <a:gd name="connsiteY8" fmla="*/ 2844800 h 4775200"/>
              <a:gd name="connsiteX9" fmla="*/ 1308100 w 1803400"/>
              <a:gd name="connsiteY9" fmla="*/ 1549400 h 4775200"/>
              <a:gd name="connsiteX10" fmla="*/ 1562100 w 1803400"/>
              <a:gd name="connsiteY10" fmla="*/ 990600 h 4775200"/>
              <a:gd name="connsiteX11" fmla="*/ 1587500 w 1803400"/>
              <a:gd name="connsiteY11" fmla="*/ 368300 h 4775200"/>
              <a:gd name="connsiteX12" fmla="*/ 1803400 w 1803400"/>
              <a:gd name="connsiteY12"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400" h="4775200">
                <a:moveTo>
                  <a:pt x="1803400" y="0"/>
                </a:moveTo>
                <a:lnTo>
                  <a:pt x="1803400" y="4762500"/>
                </a:lnTo>
                <a:lnTo>
                  <a:pt x="596900" y="4775200"/>
                </a:lnTo>
                <a:lnTo>
                  <a:pt x="546100" y="4559300"/>
                </a:lnTo>
                <a:lnTo>
                  <a:pt x="12700" y="4330700"/>
                </a:lnTo>
                <a:lnTo>
                  <a:pt x="0" y="4089400"/>
                </a:lnTo>
                <a:lnTo>
                  <a:pt x="482600" y="3644900"/>
                </a:lnTo>
                <a:lnTo>
                  <a:pt x="1168400" y="3238500"/>
                </a:lnTo>
                <a:lnTo>
                  <a:pt x="1295400" y="2844800"/>
                </a:lnTo>
                <a:lnTo>
                  <a:pt x="1308100" y="1549400"/>
                </a:lnTo>
                <a:lnTo>
                  <a:pt x="1562100" y="990600"/>
                </a:lnTo>
                <a:lnTo>
                  <a:pt x="1587500" y="368300"/>
                </a:lnTo>
                <a:lnTo>
                  <a:pt x="1803400" y="0"/>
                </a:lnTo>
                <a:close/>
              </a:path>
            </a:pathLst>
          </a:custGeom>
          <a:solidFill>
            <a:srgbClr val="8E83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0" name="Bildobjekt 9" descr="tibrologo.png"/>
          <p:cNvPicPr>
            <a:picLocks noChangeAspect="1"/>
          </p:cNvPicPr>
          <p:nvPr userDrawn="1"/>
        </p:nvPicPr>
        <p:blipFill>
          <a:blip r:embed="rId6"/>
          <a:stretch>
            <a:fillRect/>
          </a:stretch>
        </p:blipFill>
        <p:spPr>
          <a:xfrm>
            <a:off x="7918051" y="6100762"/>
            <a:ext cx="1000485" cy="290249"/>
          </a:xfrm>
          <a:prstGeom prst="rect">
            <a:avLst/>
          </a:prstGeom>
        </p:spPr>
      </p:pic>
      <p:pic>
        <p:nvPicPr>
          <p:cNvPr id="14" name="Bildobjekt 13"/>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6239112" y="274638"/>
            <a:ext cx="2904888" cy="659606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Rubrik och innehåll">
    <p:spTree>
      <p:nvGrpSpPr>
        <p:cNvPr id="1" name=""/>
        <p:cNvGrpSpPr/>
        <p:nvPr/>
      </p:nvGrpSpPr>
      <p:grpSpPr>
        <a:xfrm>
          <a:off x="0" y="0"/>
          <a:ext cx="0" cy="0"/>
          <a:chOff x="0" y="0"/>
          <a:chExt cx="0" cy="0"/>
        </a:xfrm>
      </p:grpSpPr>
      <p:sp>
        <p:nvSpPr>
          <p:cNvPr id="11" name="Frihandsfigur 10"/>
          <p:cNvSpPr/>
          <p:nvPr userDrawn="1"/>
        </p:nvSpPr>
        <p:spPr>
          <a:xfrm>
            <a:off x="7340600" y="2108200"/>
            <a:ext cx="1803400" cy="4775200"/>
          </a:xfrm>
          <a:custGeom>
            <a:avLst/>
            <a:gdLst>
              <a:gd name="connsiteX0" fmla="*/ 1803400 w 1803400"/>
              <a:gd name="connsiteY0" fmla="*/ 0 h 4775200"/>
              <a:gd name="connsiteX1" fmla="*/ 1803400 w 1803400"/>
              <a:gd name="connsiteY1" fmla="*/ 4762500 h 4775200"/>
              <a:gd name="connsiteX2" fmla="*/ 596900 w 1803400"/>
              <a:gd name="connsiteY2" fmla="*/ 4775200 h 4775200"/>
              <a:gd name="connsiteX3" fmla="*/ 546100 w 1803400"/>
              <a:gd name="connsiteY3" fmla="*/ 4559300 h 4775200"/>
              <a:gd name="connsiteX4" fmla="*/ 12700 w 1803400"/>
              <a:gd name="connsiteY4" fmla="*/ 4330700 h 4775200"/>
              <a:gd name="connsiteX5" fmla="*/ 0 w 1803400"/>
              <a:gd name="connsiteY5" fmla="*/ 4089400 h 4775200"/>
              <a:gd name="connsiteX6" fmla="*/ 482600 w 1803400"/>
              <a:gd name="connsiteY6" fmla="*/ 3644900 h 4775200"/>
              <a:gd name="connsiteX7" fmla="*/ 1168400 w 1803400"/>
              <a:gd name="connsiteY7" fmla="*/ 3238500 h 4775200"/>
              <a:gd name="connsiteX8" fmla="*/ 1295400 w 1803400"/>
              <a:gd name="connsiteY8" fmla="*/ 2844800 h 4775200"/>
              <a:gd name="connsiteX9" fmla="*/ 1308100 w 1803400"/>
              <a:gd name="connsiteY9" fmla="*/ 1549400 h 4775200"/>
              <a:gd name="connsiteX10" fmla="*/ 1562100 w 1803400"/>
              <a:gd name="connsiteY10" fmla="*/ 990600 h 4775200"/>
              <a:gd name="connsiteX11" fmla="*/ 1587500 w 1803400"/>
              <a:gd name="connsiteY11" fmla="*/ 368300 h 4775200"/>
              <a:gd name="connsiteX12" fmla="*/ 1803400 w 1803400"/>
              <a:gd name="connsiteY12"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400" h="4775200">
                <a:moveTo>
                  <a:pt x="1803400" y="0"/>
                </a:moveTo>
                <a:lnTo>
                  <a:pt x="1803400" y="4762500"/>
                </a:lnTo>
                <a:lnTo>
                  <a:pt x="596900" y="4775200"/>
                </a:lnTo>
                <a:lnTo>
                  <a:pt x="546100" y="4559300"/>
                </a:lnTo>
                <a:lnTo>
                  <a:pt x="12700" y="4330700"/>
                </a:lnTo>
                <a:lnTo>
                  <a:pt x="0" y="4089400"/>
                </a:lnTo>
                <a:lnTo>
                  <a:pt x="482600" y="3644900"/>
                </a:lnTo>
                <a:lnTo>
                  <a:pt x="1168400" y="3238500"/>
                </a:lnTo>
                <a:lnTo>
                  <a:pt x="1295400" y="2844800"/>
                </a:lnTo>
                <a:lnTo>
                  <a:pt x="1308100" y="1549400"/>
                </a:lnTo>
                <a:lnTo>
                  <a:pt x="1562100" y="990600"/>
                </a:lnTo>
                <a:lnTo>
                  <a:pt x="1587500" y="368300"/>
                </a:lnTo>
                <a:lnTo>
                  <a:pt x="1803400" y="0"/>
                </a:lnTo>
                <a:close/>
              </a:path>
            </a:pathLst>
          </a:custGeom>
          <a:solidFill>
            <a:srgbClr val="9651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9" name="Bildobjekt 8" descr="tibrologo.png"/>
          <p:cNvPicPr>
            <a:picLocks noChangeAspect="1"/>
          </p:cNvPicPr>
          <p:nvPr userDrawn="1"/>
        </p:nvPicPr>
        <p:blipFill>
          <a:blip r:embed="rId2"/>
          <a:stretch>
            <a:fillRect/>
          </a:stretch>
        </p:blipFill>
        <p:spPr>
          <a:xfrm>
            <a:off x="7918051" y="6100762"/>
            <a:ext cx="1000485" cy="290249"/>
          </a:xfrm>
          <a:prstGeom prst="rect">
            <a:avLst/>
          </a:prstGeom>
        </p:spPr>
      </p:pic>
      <p:pic>
        <p:nvPicPr>
          <p:cNvPr id="12" name="Bildobjekt 11"/>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6239112" y="274638"/>
            <a:ext cx="2904888" cy="6596062"/>
          </a:xfrm>
          <a:prstGeom prst="rect">
            <a:avLst/>
          </a:prstGeom>
        </p:spPr>
      </p:pic>
      <p:sp>
        <p:nvSpPr>
          <p:cNvPr id="2" name="Rubrik 1"/>
          <p:cNvSpPr>
            <a:spLocks noGrp="1"/>
          </p:cNvSpPr>
          <p:nvPr>
            <p:ph type="title"/>
          </p:nvPr>
        </p:nvSpPr>
        <p:spPr/>
        <p:txBody>
          <a:bodyPr>
            <a:normAutofit/>
          </a:bodyPr>
          <a:lstStyle>
            <a:lvl1pPr algn="l">
              <a:defRPr sz="4200" b="0" i="0">
                <a:latin typeface="Akagi-Bold"/>
                <a:cs typeface="Akagi-Bold"/>
              </a:defRPr>
            </a:lvl1pPr>
          </a:lstStyle>
          <a:p>
            <a:r>
              <a:rPr lang="sv-SE"/>
              <a:t>Klicka här för att ändra format</a:t>
            </a:r>
            <a:endParaRPr lang="sv-SE" dirty="0"/>
          </a:p>
        </p:txBody>
      </p:sp>
      <p:sp>
        <p:nvSpPr>
          <p:cNvPr id="3" name="Platshållare för innehåll 2"/>
          <p:cNvSpPr>
            <a:spLocks noGrp="1"/>
          </p:cNvSpPr>
          <p:nvPr>
            <p:ph idx="1"/>
          </p:nvPr>
        </p:nvSpPr>
        <p:spPr/>
        <p:txBody>
          <a:bodyPr>
            <a:normAutofit/>
          </a:bodyPr>
          <a:lstStyle>
            <a:lvl1pPr marL="360000" indent="-360000">
              <a:spcBef>
                <a:spcPts val="600"/>
              </a:spcBef>
              <a:spcAft>
                <a:spcPts val="0"/>
              </a:spcAft>
              <a:buSzPct val="100000"/>
              <a:buFontTx/>
              <a:buBlip>
                <a:blip r:embed="rId5"/>
              </a:buBlip>
              <a:defRPr sz="2400" b="0" i="0">
                <a:latin typeface="Akagi-Book"/>
                <a:cs typeface="Akagi-Book"/>
              </a:defRPr>
            </a:lvl1pPr>
            <a:lvl2pPr marL="360000" indent="-360000">
              <a:spcBef>
                <a:spcPts val="600"/>
              </a:spcBef>
              <a:spcAft>
                <a:spcPts val="0"/>
              </a:spcAft>
              <a:buSzPct val="100000"/>
              <a:buFontTx/>
              <a:buBlip>
                <a:blip r:embed="rId6"/>
              </a:buBlip>
              <a:defRPr sz="2400" b="0" i="0">
                <a:latin typeface="Akagi-Book"/>
                <a:cs typeface="Akagi-Book"/>
              </a:defRPr>
            </a:lvl2pPr>
            <a:lvl3pPr marL="360000" indent="-360000">
              <a:spcBef>
                <a:spcPts val="600"/>
              </a:spcBef>
              <a:spcAft>
                <a:spcPts val="0"/>
              </a:spcAft>
              <a:buSzPct val="100000"/>
              <a:buFontTx/>
              <a:buBlip>
                <a:blip r:embed="rId7"/>
              </a:buBlip>
              <a:defRPr sz="2400" b="0" i="0">
                <a:latin typeface="Akagi-Book"/>
                <a:cs typeface="Akagi-Book"/>
              </a:defRPr>
            </a:lvl3pPr>
            <a:lvl4pPr marL="360000" indent="-360000">
              <a:spcBef>
                <a:spcPts val="600"/>
              </a:spcBef>
              <a:spcAft>
                <a:spcPts val="0"/>
              </a:spcAft>
              <a:buSzPct val="100000"/>
              <a:buFontTx/>
              <a:buBlip>
                <a:blip r:embed="rId8"/>
              </a:buBlip>
              <a:defRPr sz="2400" b="0" i="0">
                <a:latin typeface="Akagi-Book"/>
                <a:cs typeface="Akagi-Book"/>
              </a:defRPr>
            </a:lvl4pPr>
            <a:lvl5pPr marL="360000" indent="-360000">
              <a:spcBef>
                <a:spcPts val="600"/>
              </a:spcBef>
              <a:spcAft>
                <a:spcPts val="0"/>
              </a:spcAft>
              <a:buSzPct val="100000"/>
              <a:buFontTx/>
              <a:buBlip>
                <a:blip r:embed="rId5"/>
              </a:buBlip>
              <a:defRPr sz="2400" b="0" i="0">
                <a:latin typeface="Akagi-Book"/>
                <a:cs typeface="Akagi-Book"/>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2023-06-05</a:t>
            </a:fld>
            <a:endParaRPr lang="sv-SE"/>
          </a:p>
        </p:txBody>
      </p:sp>
      <p:sp>
        <p:nvSpPr>
          <p:cNvPr id="5" name="Platshållare för sidfot 4"/>
          <p:cNvSpPr>
            <a:spLocks noGrp="1"/>
          </p:cNvSpPr>
          <p:nvPr>
            <p:ph type="ftr" sz="quarter" idx="11"/>
          </p:nvPr>
        </p:nvSpPr>
        <p:spPr/>
        <p:txBody>
          <a:bodyPr/>
          <a:lstStyle>
            <a:lvl1pPr>
              <a:defRPr>
                <a:latin typeface="Arial"/>
                <a:cs typeface="Arial"/>
              </a:defRPr>
            </a:lvl1pPr>
          </a:lstStyle>
          <a:p>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Rubrik och innehåll">
    <p:spTree>
      <p:nvGrpSpPr>
        <p:cNvPr id="1" name=""/>
        <p:cNvGrpSpPr/>
        <p:nvPr/>
      </p:nvGrpSpPr>
      <p:grpSpPr>
        <a:xfrm>
          <a:off x="0" y="0"/>
          <a:ext cx="0" cy="0"/>
          <a:chOff x="0" y="0"/>
          <a:chExt cx="0" cy="0"/>
        </a:xfrm>
      </p:grpSpPr>
      <p:sp>
        <p:nvSpPr>
          <p:cNvPr id="11" name="Frihandsfigur 10"/>
          <p:cNvSpPr/>
          <p:nvPr userDrawn="1"/>
        </p:nvSpPr>
        <p:spPr>
          <a:xfrm>
            <a:off x="7340600" y="2108200"/>
            <a:ext cx="1803400" cy="4775200"/>
          </a:xfrm>
          <a:custGeom>
            <a:avLst/>
            <a:gdLst>
              <a:gd name="connsiteX0" fmla="*/ 1803400 w 1803400"/>
              <a:gd name="connsiteY0" fmla="*/ 0 h 4775200"/>
              <a:gd name="connsiteX1" fmla="*/ 1803400 w 1803400"/>
              <a:gd name="connsiteY1" fmla="*/ 4762500 h 4775200"/>
              <a:gd name="connsiteX2" fmla="*/ 596900 w 1803400"/>
              <a:gd name="connsiteY2" fmla="*/ 4775200 h 4775200"/>
              <a:gd name="connsiteX3" fmla="*/ 546100 w 1803400"/>
              <a:gd name="connsiteY3" fmla="*/ 4559300 h 4775200"/>
              <a:gd name="connsiteX4" fmla="*/ 12700 w 1803400"/>
              <a:gd name="connsiteY4" fmla="*/ 4330700 h 4775200"/>
              <a:gd name="connsiteX5" fmla="*/ 0 w 1803400"/>
              <a:gd name="connsiteY5" fmla="*/ 4089400 h 4775200"/>
              <a:gd name="connsiteX6" fmla="*/ 482600 w 1803400"/>
              <a:gd name="connsiteY6" fmla="*/ 3644900 h 4775200"/>
              <a:gd name="connsiteX7" fmla="*/ 1168400 w 1803400"/>
              <a:gd name="connsiteY7" fmla="*/ 3238500 h 4775200"/>
              <a:gd name="connsiteX8" fmla="*/ 1295400 w 1803400"/>
              <a:gd name="connsiteY8" fmla="*/ 2844800 h 4775200"/>
              <a:gd name="connsiteX9" fmla="*/ 1308100 w 1803400"/>
              <a:gd name="connsiteY9" fmla="*/ 1549400 h 4775200"/>
              <a:gd name="connsiteX10" fmla="*/ 1562100 w 1803400"/>
              <a:gd name="connsiteY10" fmla="*/ 990600 h 4775200"/>
              <a:gd name="connsiteX11" fmla="*/ 1587500 w 1803400"/>
              <a:gd name="connsiteY11" fmla="*/ 368300 h 4775200"/>
              <a:gd name="connsiteX12" fmla="*/ 1803400 w 1803400"/>
              <a:gd name="connsiteY12"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400" h="4775200">
                <a:moveTo>
                  <a:pt x="1803400" y="0"/>
                </a:moveTo>
                <a:lnTo>
                  <a:pt x="1803400" y="4762500"/>
                </a:lnTo>
                <a:lnTo>
                  <a:pt x="596900" y="4775200"/>
                </a:lnTo>
                <a:lnTo>
                  <a:pt x="546100" y="4559300"/>
                </a:lnTo>
                <a:lnTo>
                  <a:pt x="12700" y="4330700"/>
                </a:lnTo>
                <a:lnTo>
                  <a:pt x="0" y="4089400"/>
                </a:lnTo>
                <a:lnTo>
                  <a:pt x="482600" y="3644900"/>
                </a:lnTo>
                <a:lnTo>
                  <a:pt x="1168400" y="3238500"/>
                </a:lnTo>
                <a:lnTo>
                  <a:pt x="1295400" y="2844800"/>
                </a:lnTo>
                <a:lnTo>
                  <a:pt x="1308100" y="1549400"/>
                </a:lnTo>
                <a:lnTo>
                  <a:pt x="1562100" y="990600"/>
                </a:lnTo>
                <a:lnTo>
                  <a:pt x="1587500" y="368300"/>
                </a:lnTo>
                <a:lnTo>
                  <a:pt x="1803400" y="0"/>
                </a:lnTo>
                <a:close/>
              </a:path>
            </a:pathLst>
          </a:custGeom>
          <a:solidFill>
            <a:srgbClr val="77AD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9" name="Bildobjekt 8" descr="tibrologo.png"/>
          <p:cNvPicPr>
            <a:picLocks noChangeAspect="1"/>
          </p:cNvPicPr>
          <p:nvPr userDrawn="1"/>
        </p:nvPicPr>
        <p:blipFill>
          <a:blip r:embed="rId2"/>
          <a:stretch>
            <a:fillRect/>
          </a:stretch>
        </p:blipFill>
        <p:spPr>
          <a:xfrm>
            <a:off x="7918051" y="6100762"/>
            <a:ext cx="1000485" cy="290249"/>
          </a:xfrm>
          <a:prstGeom prst="rect">
            <a:avLst/>
          </a:prstGeom>
        </p:spPr>
      </p:pic>
      <p:pic>
        <p:nvPicPr>
          <p:cNvPr id="12" name="Bildobjekt 11"/>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6239112" y="274638"/>
            <a:ext cx="2904888" cy="6596062"/>
          </a:xfrm>
          <a:prstGeom prst="rect">
            <a:avLst/>
          </a:prstGeom>
        </p:spPr>
      </p:pic>
      <p:sp>
        <p:nvSpPr>
          <p:cNvPr id="2" name="Rubrik 1"/>
          <p:cNvSpPr>
            <a:spLocks noGrp="1"/>
          </p:cNvSpPr>
          <p:nvPr>
            <p:ph type="title"/>
          </p:nvPr>
        </p:nvSpPr>
        <p:spPr/>
        <p:txBody>
          <a:bodyPr>
            <a:normAutofit/>
          </a:bodyPr>
          <a:lstStyle>
            <a:lvl1pPr algn="l">
              <a:defRPr sz="4200" b="1" i="0">
                <a:latin typeface="Arial"/>
                <a:cs typeface="Arial"/>
              </a:defRPr>
            </a:lvl1pPr>
          </a:lstStyle>
          <a:p>
            <a:r>
              <a:rPr lang="sv-SE"/>
              <a:t>Klicka här för att ändra format</a:t>
            </a:r>
            <a:endParaRPr lang="sv-SE" dirty="0"/>
          </a:p>
        </p:txBody>
      </p:sp>
      <p:sp>
        <p:nvSpPr>
          <p:cNvPr id="3" name="Platshållare för innehåll 2"/>
          <p:cNvSpPr>
            <a:spLocks noGrp="1"/>
          </p:cNvSpPr>
          <p:nvPr>
            <p:ph idx="1"/>
          </p:nvPr>
        </p:nvSpPr>
        <p:spPr/>
        <p:txBody>
          <a:bodyPr>
            <a:normAutofit/>
          </a:bodyPr>
          <a:lstStyle>
            <a:lvl1pPr marL="360000" indent="-360000">
              <a:spcBef>
                <a:spcPts val="600"/>
              </a:spcBef>
              <a:spcAft>
                <a:spcPts val="0"/>
              </a:spcAft>
              <a:buSzPct val="100000"/>
              <a:buFontTx/>
              <a:buBlip>
                <a:blip r:embed="rId5"/>
              </a:buBlip>
              <a:defRPr sz="2400" b="0" i="0">
                <a:latin typeface="Arial"/>
                <a:cs typeface="Arial"/>
              </a:defRPr>
            </a:lvl1pPr>
            <a:lvl2pPr marL="360000" indent="-360000">
              <a:spcBef>
                <a:spcPts val="600"/>
              </a:spcBef>
              <a:spcAft>
                <a:spcPts val="0"/>
              </a:spcAft>
              <a:buSzPct val="100000"/>
              <a:buFontTx/>
              <a:buBlip>
                <a:blip r:embed="rId6"/>
              </a:buBlip>
              <a:defRPr sz="2400" b="0" i="0">
                <a:latin typeface="Arial"/>
                <a:cs typeface="Arial"/>
              </a:defRPr>
            </a:lvl2pPr>
            <a:lvl3pPr marL="360000" indent="-360000">
              <a:spcBef>
                <a:spcPts val="600"/>
              </a:spcBef>
              <a:spcAft>
                <a:spcPts val="0"/>
              </a:spcAft>
              <a:buSzPct val="100000"/>
              <a:buFontTx/>
              <a:buBlip>
                <a:blip r:embed="rId7"/>
              </a:buBlip>
              <a:defRPr sz="2400" b="0" i="0">
                <a:latin typeface="Arial"/>
                <a:cs typeface="Arial"/>
              </a:defRPr>
            </a:lvl3pPr>
            <a:lvl4pPr marL="360000" indent="-360000">
              <a:spcBef>
                <a:spcPts val="600"/>
              </a:spcBef>
              <a:spcAft>
                <a:spcPts val="0"/>
              </a:spcAft>
              <a:buSzPct val="100000"/>
              <a:buFontTx/>
              <a:buBlip>
                <a:blip r:embed="rId8"/>
              </a:buBlip>
              <a:defRPr sz="2400" b="0" i="0">
                <a:latin typeface="Arial"/>
                <a:cs typeface="Arial"/>
              </a:defRPr>
            </a:lvl4pPr>
            <a:lvl5pPr marL="360000" indent="-360000">
              <a:spcBef>
                <a:spcPts val="600"/>
              </a:spcBef>
              <a:spcAft>
                <a:spcPts val="0"/>
              </a:spcAft>
              <a:buSzPct val="100000"/>
              <a:buFontTx/>
              <a:buBlip>
                <a:blip r:embed="rId5"/>
              </a:buBlip>
              <a:defRPr sz="2400" b="0" i="0">
                <a:latin typeface="Arial"/>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2023-06-05</a:t>
            </a:fld>
            <a:endParaRPr lang="sv-SE"/>
          </a:p>
        </p:txBody>
      </p:sp>
      <p:sp>
        <p:nvSpPr>
          <p:cNvPr id="5" name="Platshållare för sidfot 4"/>
          <p:cNvSpPr>
            <a:spLocks noGrp="1"/>
          </p:cNvSpPr>
          <p:nvPr>
            <p:ph type="ftr" sz="quarter" idx="11"/>
          </p:nvPr>
        </p:nvSpPr>
        <p:spPr/>
        <p:txBody>
          <a:bodyPr/>
          <a:lstStyle>
            <a:lvl1pPr>
              <a:defRPr>
                <a:latin typeface="Arial"/>
                <a:cs typeface="Arial"/>
              </a:defRPr>
            </a:lvl1pPr>
          </a:lstStyle>
          <a:p>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lgn="l">
              <a:defRPr sz="4200" b="1" i="0">
                <a:latin typeface="Arial"/>
                <a:cs typeface="Arial"/>
              </a:defRPr>
            </a:lvl1pPr>
          </a:lstStyle>
          <a:p>
            <a:r>
              <a:rPr lang="sv-SE"/>
              <a:t>Klicka här för att ändra format</a:t>
            </a:r>
            <a:endParaRPr lang="sv-SE" dirty="0"/>
          </a:p>
        </p:txBody>
      </p:sp>
      <p:sp>
        <p:nvSpPr>
          <p:cNvPr id="3" name="Platshållare för innehåll 2"/>
          <p:cNvSpPr>
            <a:spLocks noGrp="1"/>
          </p:cNvSpPr>
          <p:nvPr>
            <p:ph idx="1"/>
          </p:nvPr>
        </p:nvSpPr>
        <p:spPr/>
        <p:txBody>
          <a:bodyPr>
            <a:normAutofit/>
          </a:bodyPr>
          <a:lstStyle>
            <a:lvl1pPr marL="360000" indent="-360000">
              <a:spcBef>
                <a:spcPts val="600"/>
              </a:spcBef>
              <a:spcAft>
                <a:spcPts val="0"/>
              </a:spcAft>
              <a:buSzPct val="100000"/>
              <a:buFontTx/>
              <a:buBlip>
                <a:blip r:embed="rId2"/>
              </a:buBlip>
              <a:defRPr sz="2400" b="0" i="0">
                <a:latin typeface="Arial"/>
                <a:cs typeface="Arial"/>
              </a:defRPr>
            </a:lvl1pPr>
            <a:lvl2pPr marL="360000" indent="-360000">
              <a:spcBef>
                <a:spcPts val="600"/>
              </a:spcBef>
              <a:spcAft>
                <a:spcPts val="0"/>
              </a:spcAft>
              <a:buSzPct val="100000"/>
              <a:buFontTx/>
              <a:buBlip>
                <a:blip r:embed="rId3"/>
              </a:buBlip>
              <a:defRPr sz="2400" b="0" i="0">
                <a:latin typeface="Arial"/>
                <a:cs typeface="Arial"/>
              </a:defRPr>
            </a:lvl2pPr>
            <a:lvl3pPr marL="360000" indent="-360000">
              <a:spcBef>
                <a:spcPts val="600"/>
              </a:spcBef>
              <a:spcAft>
                <a:spcPts val="0"/>
              </a:spcAft>
              <a:buSzPct val="100000"/>
              <a:buFontTx/>
              <a:buBlip>
                <a:blip r:embed="rId4"/>
              </a:buBlip>
              <a:defRPr sz="2400" b="0" i="0">
                <a:latin typeface="Arial"/>
                <a:cs typeface="Arial"/>
              </a:defRPr>
            </a:lvl3pPr>
            <a:lvl4pPr marL="360000" indent="-360000">
              <a:spcBef>
                <a:spcPts val="600"/>
              </a:spcBef>
              <a:spcAft>
                <a:spcPts val="0"/>
              </a:spcAft>
              <a:buSzPct val="100000"/>
              <a:buFontTx/>
              <a:buBlip>
                <a:blip r:embed="rId5"/>
              </a:buBlip>
              <a:defRPr sz="2400" b="0" i="0">
                <a:latin typeface="Arial"/>
                <a:cs typeface="Arial"/>
              </a:defRPr>
            </a:lvl4pPr>
            <a:lvl5pPr marL="360000" indent="-360000">
              <a:spcBef>
                <a:spcPts val="600"/>
              </a:spcBef>
              <a:spcAft>
                <a:spcPts val="0"/>
              </a:spcAft>
              <a:buSzPct val="100000"/>
              <a:buFontTx/>
              <a:buBlip>
                <a:blip r:embed="rId2"/>
              </a:buBlip>
              <a:defRPr sz="2400" b="0" i="0">
                <a:latin typeface="Arial"/>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2023-06-05</a:t>
            </a:fld>
            <a:endParaRPr lang="sv-SE"/>
          </a:p>
        </p:txBody>
      </p:sp>
      <p:sp>
        <p:nvSpPr>
          <p:cNvPr id="5" name="Platshållare för sidfot 4"/>
          <p:cNvSpPr>
            <a:spLocks noGrp="1"/>
          </p:cNvSpPr>
          <p:nvPr>
            <p:ph type="ftr" sz="quarter" idx="11"/>
          </p:nvPr>
        </p:nvSpPr>
        <p:spPr/>
        <p:txBody>
          <a:bodyPr/>
          <a:lstStyle>
            <a:lvl1pPr>
              <a:defRPr>
                <a:latin typeface="Arial"/>
                <a:cs typeface="Arial"/>
              </a:defRPr>
            </a:lvl1pPr>
          </a:lstStyle>
          <a:p>
            <a:endParaRPr lang="sv-SE" dirty="0"/>
          </a:p>
        </p:txBody>
      </p:sp>
      <p:sp>
        <p:nvSpPr>
          <p:cNvPr id="12" name="Frihandsfigur 11"/>
          <p:cNvSpPr/>
          <p:nvPr userDrawn="1"/>
        </p:nvSpPr>
        <p:spPr>
          <a:xfrm>
            <a:off x="7340600" y="2108200"/>
            <a:ext cx="1803400" cy="4775200"/>
          </a:xfrm>
          <a:custGeom>
            <a:avLst/>
            <a:gdLst>
              <a:gd name="connsiteX0" fmla="*/ 1803400 w 1803400"/>
              <a:gd name="connsiteY0" fmla="*/ 0 h 4775200"/>
              <a:gd name="connsiteX1" fmla="*/ 1803400 w 1803400"/>
              <a:gd name="connsiteY1" fmla="*/ 4762500 h 4775200"/>
              <a:gd name="connsiteX2" fmla="*/ 596900 w 1803400"/>
              <a:gd name="connsiteY2" fmla="*/ 4775200 h 4775200"/>
              <a:gd name="connsiteX3" fmla="*/ 546100 w 1803400"/>
              <a:gd name="connsiteY3" fmla="*/ 4559300 h 4775200"/>
              <a:gd name="connsiteX4" fmla="*/ 12700 w 1803400"/>
              <a:gd name="connsiteY4" fmla="*/ 4330700 h 4775200"/>
              <a:gd name="connsiteX5" fmla="*/ 0 w 1803400"/>
              <a:gd name="connsiteY5" fmla="*/ 4089400 h 4775200"/>
              <a:gd name="connsiteX6" fmla="*/ 482600 w 1803400"/>
              <a:gd name="connsiteY6" fmla="*/ 3644900 h 4775200"/>
              <a:gd name="connsiteX7" fmla="*/ 1168400 w 1803400"/>
              <a:gd name="connsiteY7" fmla="*/ 3238500 h 4775200"/>
              <a:gd name="connsiteX8" fmla="*/ 1295400 w 1803400"/>
              <a:gd name="connsiteY8" fmla="*/ 2844800 h 4775200"/>
              <a:gd name="connsiteX9" fmla="*/ 1308100 w 1803400"/>
              <a:gd name="connsiteY9" fmla="*/ 1549400 h 4775200"/>
              <a:gd name="connsiteX10" fmla="*/ 1562100 w 1803400"/>
              <a:gd name="connsiteY10" fmla="*/ 990600 h 4775200"/>
              <a:gd name="connsiteX11" fmla="*/ 1587500 w 1803400"/>
              <a:gd name="connsiteY11" fmla="*/ 368300 h 4775200"/>
              <a:gd name="connsiteX12" fmla="*/ 1803400 w 1803400"/>
              <a:gd name="connsiteY12"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400" h="4775200">
                <a:moveTo>
                  <a:pt x="1803400" y="0"/>
                </a:moveTo>
                <a:lnTo>
                  <a:pt x="1803400" y="4762500"/>
                </a:lnTo>
                <a:lnTo>
                  <a:pt x="596900" y="4775200"/>
                </a:lnTo>
                <a:lnTo>
                  <a:pt x="546100" y="4559300"/>
                </a:lnTo>
                <a:lnTo>
                  <a:pt x="12700" y="4330700"/>
                </a:lnTo>
                <a:lnTo>
                  <a:pt x="0" y="4089400"/>
                </a:lnTo>
                <a:lnTo>
                  <a:pt x="482600" y="3644900"/>
                </a:lnTo>
                <a:lnTo>
                  <a:pt x="1168400" y="3238500"/>
                </a:lnTo>
                <a:lnTo>
                  <a:pt x="1295400" y="2844800"/>
                </a:lnTo>
                <a:lnTo>
                  <a:pt x="1308100" y="1549400"/>
                </a:lnTo>
                <a:lnTo>
                  <a:pt x="1562100" y="990600"/>
                </a:lnTo>
                <a:lnTo>
                  <a:pt x="1587500" y="368300"/>
                </a:lnTo>
                <a:lnTo>
                  <a:pt x="1803400" y="0"/>
                </a:lnTo>
                <a:close/>
              </a:path>
            </a:pathLst>
          </a:custGeom>
          <a:solidFill>
            <a:srgbClr val="E251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3" name="Bildobjekt 12" descr="tibrologo.png"/>
          <p:cNvPicPr>
            <a:picLocks noChangeAspect="1"/>
          </p:cNvPicPr>
          <p:nvPr userDrawn="1"/>
        </p:nvPicPr>
        <p:blipFill>
          <a:blip r:embed="rId6"/>
          <a:stretch>
            <a:fillRect/>
          </a:stretch>
        </p:blipFill>
        <p:spPr>
          <a:xfrm>
            <a:off x="7918051" y="6100762"/>
            <a:ext cx="1000485" cy="290249"/>
          </a:xfrm>
          <a:prstGeom prst="rect">
            <a:avLst/>
          </a:prstGeom>
        </p:spPr>
      </p:pic>
      <p:pic>
        <p:nvPicPr>
          <p:cNvPr id="14" name="Bildobjekt 13"/>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6239112" y="274638"/>
            <a:ext cx="2904888" cy="659606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lgn="l">
              <a:defRPr sz="4200" b="1" i="0">
                <a:latin typeface="Arial"/>
                <a:cs typeface="Arial"/>
              </a:defRPr>
            </a:lvl1pPr>
          </a:lstStyle>
          <a:p>
            <a:r>
              <a:rPr lang="sv-SE"/>
              <a:t>Klicka här för att ändra format</a:t>
            </a:r>
            <a:endParaRPr lang="sv-SE" dirty="0"/>
          </a:p>
        </p:txBody>
      </p:sp>
      <p:sp>
        <p:nvSpPr>
          <p:cNvPr id="3" name="Platshållare för innehåll 2"/>
          <p:cNvSpPr>
            <a:spLocks noGrp="1"/>
          </p:cNvSpPr>
          <p:nvPr>
            <p:ph idx="1"/>
          </p:nvPr>
        </p:nvSpPr>
        <p:spPr/>
        <p:txBody>
          <a:bodyPr>
            <a:normAutofit/>
          </a:bodyPr>
          <a:lstStyle>
            <a:lvl1pPr marL="360000" indent="-360000">
              <a:spcBef>
                <a:spcPts val="600"/>
              </a:spcBef>
              <a:spcAft>
                <a:spcPts val="0"/>
              </a:spcAft>
              <a:buSzPct val="100000"/>
              <a:buFontTx/>
              <a:buBlip>
                <a:blip r:embed="rId2"/>
              </a:buBlip>
              <a:defRPr sz="2400" b="0" i="0">
                <a:latin typeface="Arial"/>
                <a:cs typeface="Arial"/>
              </a:defRPr>
            </a:lvl1pPr>
            <a:lvl2pPr marL="360000" indent="-360000">
              <a:spcBef>
                <a:spcPts val="600"/>
              </a:spcBef>
              <a:spcAft>
                <a:spcPts val="0"/>
              </a:spcAft>
              <a:buSzPct val="100000"/>
              <a:buFontTx/>
              <a:buBlip>
                <a:blip r:embed="rId3"/>
              </a:buBlip>
              <a:defRPr sz="2400" b="0" i="0">
                <a:latin typeface="Arial"/>
                <a:cs typeface="Arial"/>
              </a:defRPr>
            </a:lvl2pPr>
            <a:lvl3pPr marL="360000" indent="-360000">
              <a:spcBef>
                <a:spcPts val="600"/>
              </a:spcBef>
              <a:spcAft>
                <a:spcPts val="0"/>
              </a:spcAft>
              <a:buSzPct val="100000"/>
              <a:buFontTx/>
              <a:buBlip>
                <a:blip r:embed="rId4"/>
              </a:buBlip>
              <a:defRPr sz="2400" b="0" i="0">
                <a:latin typeface="Arial"/>
                <a:cs typeface="Arial"/>
              </a:defRPr>
            </a:lvl3pPr>
            <a:lvl4pPr marL="360000" indent="-360000">
              <a:spcBef>
                <a:spcPts val="600"/>
              </a:spcBef>
              <a:spcAft>
                <a:spcPts val="0"/>
              </a:spcAft>
              <a:buSzPct val="100000"/>
              <a:buFontTx/>
              <a:buBlip>
                <a:blip r:embed="rId5"/>
              </a:buBlip>
              <a:defRPr sz="2400" b="0" i="0">
                <a:latin typeface="Arial"/>
                <a:cs typeface="Arial"/>
              </a:defRPr>
            </a:lvl4pPr>
            <a:lvl5pPr marL="360000" indent="-360000">
              <a:spcBef>
                <a:spcPts val="600"/>
              </a:spcBef>
              <a:spcAft>
                <a:spcPts val="0"/>
              </a:spcAft>
              <a:buSzPct val="100000"/>
              <a:buFontTx/>
              <a:buBlip>
                <a:blip r:embed="rId2"/>
              </a:buBlip>
              <a:defRPr sz="2400" b="0" i="0">
                <a:latin typeface="Arial"/>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2023-06-05</a:t>
            </a:fld>
            <a:endParaRPr lang="sv-SE"/>
          </a:p>
        </p:txBody>
      </p:sp>
      <p:sp>
        <p:nvSpPr>
          <p:cNvPr id="5" name="Platshållare för sidfot 4"/>
          <p:cNvSpPr>
            <a:spLocks noGrp="1"/>
          </p:cNvSpPr>
          <p:nvPr>
            <p:ph type="ftr" sz="quarter" idx="11"/>
          </p:nvPr>
        </p:nvSpPr>
        <p:spPr/>
        <p:txBody>
          <a:bodyPr/>
          <a:lstStyle>
            <a:lvl1pPr>
              <a:defRPr>
                <a:latin typeface="Arial"/>
                <a:cs typeface="Arial"/>
              </a:defRPr>
            </a:lvl1pPr>
          </a:lstStyle>
          <a:p>
            <a:endParaRPr lang="sv-SE" dirty="0"/>
          </a:p>
        </p:txBody>
      </p:sp>
      <p:sp>
        <p:nvSpPr>
          <p:cNvPr id="12" name="Frihandsfigur 11"/>
          <p:cNvSpPr/>
          <p:nvPr userDrawn="1"/>
        </p:nvSpPr>
        <p:spPr>
          <a:xfrm>
            <a:off x="7340600" y="2108200"/>
            <a:ext cx="1803400" cy="4775200"/>
          </a:xfrm>
          <a:custGeom>
            <a:avLst/>
            <a:gdLst>
              <a:gd name="connsiteX0" fmla="*/ 1803400 w 1803400"/>
              <a:gd name="connsiteY0" fmla="*/ 0 h 4775200"/>
              <a:gd name="connsiteX1" fmla="*/ 1803400 w 1803400"/>
              <a:gd name="connsiteY1" fmla="*/ 4762500 h 4775200"/>
              <a:gd name="connsiteX2" fmla="*/ 596900 w 1803400"/>
              <a:gd name="connsiteY2" fmla="*/ 4775200 h 4775200"/>
              <a:gd name="connsiteX3" fmla="*/ 546100 w 1803400"/>
              <a:gd name="connsiteY3" fmla="*/ 4559300 h 4775200"/>
              <a:gd name="connsiteX4" fmla="*/ 12700 w 1803400"/>
              <a:gd name="connsiteY4" fmla="*/ 4330700 h 4775200"/>
              <a:gd name="connsiteX5" fmla="*/ 0 w 1803400"/>
              <a:gd name="connsiteY5" fmla="*/ 4089400 h 4775200"/>
              <a:gd name="connsiteX6" fmla="*/ 482600 w 1803400"/>
              <a:gd name="connsiteY6" fmla="*/ 3644900 h 4775200"/>
              <a:gd name="connsiteX7" fmla="*/ 1168400 w 1803400"/>
              <a:gd name="connsiteY7" fmla="*/ 3238500 h 4775200"/>
              <a:gd name="connsiteX8" fmla="*/ 1295400 w 1803400"/>
              <a:gd name="connsiteY8" fmla="*/ 2844800 h 4775200"/>
              <a:gd name="connsiteX9" fmla="*/ 1308100 w 1803400"/>
              <a:gd name="connsiteY9" fmla="*/ 1549400 h 4775200"/>
              <a:gd name="connsiteX10" fmla="*/ 1562100 w 1803400"/>
              <a:gd name="connsiteY10" fmla="*/ 990600 h 4775200"/>
              <a:gd name="connsiteX11" fmla="*/ 1587500 w 1803400"/>
              <a:gd name="connsiteY11" fmla="*/ 368300 h 4775200"/>
              <a:gd name="connsiteX12" fmla="*/ 1803400 w 1803400"/>
              <a:gd name="connsiteY12"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400" h="4775200">
                <a:moveTo>
                  <a:pt x="1803400" y="0"/>
                </a:moveTo>
                <a:lnTo>
                  <a:pt x="1803400" y="4762500"/>
                </a:lnTo>
                <a:lnTo>
                  <a:pt x="596900" y="4775200"/>
                </a:lnTo>
                <a:lnTo>
                  <a:pt x="546100" y="4559300"/>
                </a:lnTo>
                <a:lnTo>
                  <a:pt x="12700" y="4330700"/>
                </a:lnTo>
                <a:lnTo>
                  <a:pt x="0" y="4089400"/>
                </a:lnTo>
                <a:lnTo>
                  <a:pt x="482600" y="3644900"/>
                </a:lnTo>
                <a:lnTo>
                  <a:pt x="1168400" y="3238500"/>
                </a:lnTo>
                <a:lnTo>
                  <a:pt x="1295400" y="2844800"/>
                </a:lnTo>
                <a:lnTo>
                  <a:pt x="1308100" y="1549400"/>
                </a:lnTo>
                <a:lnTo>
                  <a:pt x="1562100" y="990600"/>
                </a:lnTo>
                <a:lnTo>
                  <a:pt x="1587500" y="368300"/>
                </a:lnTo>
                <a:lnTo>
                  <a:pt x="1803400" y="0"/>
                </a:lnTo>
                <a:close/>
              </a:path>
            </a:pathLst>
          </a:custGeom>
          <a:solidFill>
            <a:srgbClr val="E251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3" name="Bildobjekt 12" descr="tibrologo.png"/>
          <p:cNvPicPr>
            <a:picLocks noChangeAspect="1"/>
          </p:cNvPicPr>
          <p:nvPr userDrawn="1"/>
        </p:nvPicPr>
        <p:blipFill>
          <a:blip r:embed="rId6"/>
          <a:stretch>
            <a:fillRect/>
          </a:stretch>
        </p:blipFill>
        <p:spPr>
          <a:xfrm>
            <a:off x="7918051" y="6100762"/>
            <a:ext cx="1000485" cy="290249"/>
          </a:xfrm>
          <a:prstGeom prst="rect">
            <a:avLst/>
          </a:prstGeom>
        </p:spPr>
      </p:pic>
      <p:pic>
        <p:nvPicPr>
          <p:cNvPr id="14" name="Bildobjekt 13"/>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6239112" y="274638"/>
            <a:ext cx="2904888" cy="659606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10" name="Frihandsfigur 9"/>
          <p:cNvSpPr/>
          <p:nvPr userDrawn="1"/>
        </p:nvSpPr>
        <p:spPr>
          <a:xfrm>
            <a:off x="7340600" y="2108200"/>
            <a:ext cx="1803400" cy="4775200"/>
          </a:xfrm>
          <a:custGeom>
            <a:avLst/>
            <a:gdLst>
              <a:gd name="connsiteX0" fmla="*/ 1803400 w 1803400"/>
              <a:gd name="connsiteY0" fmla="*/ 0 h 4775200"/>
              <a:gd name="connsiteX1" fmla="*/ 1803400 w 1803400"/>
              <a:gd name="connsiteY1" fmla="*/ 4762500 h 4775200"/>
              <a:gd name="connsiteX2" fmla="*/ 596900 w 1803400"/>
              <a:gd name="connsiteY2" fmla="*/ 4775200 h 4775200"/>
              <a:gd name="connsiteX3" fmla="*/ 546100 w 1803400"/>
              <a:gd name="connsiteY3" fmla="*/ 4559300 h 4775200"/>
              <a:gd name="connsiteX4" fmla="*/ 12700 w 1803400"/>
              <a:gd name="connsiteY4" fmla="*/ 4330700 h 4775200"/>
              <a:gd name="connsiteX5" fmla="*/ 0 w 1803400"/>
              <a:gd name="connsiteY5" fmla="*/ 4089400 h 4775200"/>
              <a:gd name="connsiteX6" fmla="*/ 482600 w 1803400"/>
              <a:gd name="connsiteY6" fmla="*/ 3644900 h 4775200"/>
              <a:gd name="connsiteX7" fmla="*/ 1168400 w 1803400"/>
              <a:gd name="connsiteY7" fmla="*/ 3238500 h 4775200"/>
              <a:gd name="connsiteX8" fmla="*/ 1295400 w 1803400"/>
              <a:gd name="connsiteY8" fmla="*/ 2844800 h 4775200"/>
              <a:gd name="connsiteX9" fmla="*/ 1308100 w 1803400"/>
              <a:gd name="connsiteY9" fmla="*/ 1549400 h 4775200"/>
              <a:gd name="connsiteX10" fmla="*/ 1562100 w 1803400"/>
              <a:gd name="connsiteY10" fmla="*/ 990600 h 4775200"/>
              <a:gd name="connsiteX11" fmla="*/ 1587500 w 1803400"/>
              <a:gd name="connsiteY11" fmla="*/ 368300 h 4775200"/>
              <a:gd name="connsiteX12" fmla="*/ 1803400 w 1803400"/>
              <a:gd name="connsiteY12"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400" h="4775200">
                <a:moveTo>
                  <a:pt x="1803400" y="0"/>
                </a:moveTo>
                <a:lnTo>
                  <a:pt x="1803400" y="4762500"/>
                </a:lnTo>
                <a:lnTo>
                  <a:pt x="596900" y="4775200"/>
                </a:lnTo>
                <a:lnTo>
                  <a:pt x="546100" y="4559300"/>
                </a:lnTo>
                <a:lnTo>
                  <a:pt x="12700" y="4330700"/>
                </a:lnTo>
                <a:lnTo>
                  <a:pt x="0" y="4089400"/>
                </a:lnTo>
                <a:lnTo>
                  <a:pt x="482600" y="3644900"/>
                </a:lnTo>
                <a:lnTo>
                  <a:pt x="1168400" y="3238500"/>
                </a:lnTo>
                <a:lnTo>
                  <a:pt x="1295400" y="2844800"/>
                </a:lnTo>
                <a:lnTo>
                  <a:pt x="1308100" y="1549400"/>
                </a:lnTo>
                <a:lnTo>
                  <a:pt x="1562100" y="990600"/>
                </a:lnTo>
                <a:lnTo>
                  <a:pt x="1587500" y="368300"/>
                </a:lnTo>
                <a:lnTo>
                  <a:pt x="1803400" y="0"/>
                </a:lnTo>
                <a:close/>
              </a:path>
            </a:pathLst>
          </a:custGeom>
          <a:solidFill>
            <a:srgbClr val="E251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3" name="Bildobjekt 12" descr="tibrologo.png"/>
          <p:cNvPicPr>
            <a:picLocks noChangeAspect="1"/>
          </p:cNvPicPr>
          <p:nvPr userDrawn="1"/>
        </p:nvPicPr>
        <p:blipFill>
          <a:blip r:embed="rId2"/>
          <a:stretch>
            <a:fillRect/>
          </a:stretch>
        </p:blipFill>
        <p:spPr>
          <a:xfrm>
            <a:off x="7918051" y="6100762"/>
            <a:ext cx="1000485" cy="290249"/>
          </a:xfrm>
          <a:prstGeom prst="rect">
            <a:avLst/>
          </a:prstGeom>
        </p:spPr>
      </p:pic>
      <p:pic>
        <p:nvPicPr>
          <p:cNvPr id="14" name="Bildobjekt 13"/>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6239112" y="274638"/>
            <a:ext cx="2904888" cy="6596062"/>
          </a:xfrm>
          <a:prstGeom prst="rect">
            <a:avLst/>
          </a:prstGeom>
        </p:spPr>
      </p:pic>
      <p:sp>
        <p:nvSpPr>
          <p:cNvPr id="2" name="Rubrik 1"/>
          <p:cNvSpPr>
            <a:spLocks noGrp="1"/>
          </p:cNvSpPr>
          <p:nvPr>
            <p:ph type="title"/>
          </p:nvPr>
        </p:nvSpPr>
        <p:spPr/>
        <p:txBody>
          <a:bodyPr>
            <a:normAutofit/>
          </a:bodyPr>
          <a:lstStyle>
            <a:lvl1pPr algn="l">
              <a:defRPr sz="4200" b="1" i="0">
                <a:latin typeface="Arial"/>
                <a:cs typeface="Arial"/>
              </a:defRPr>
            </a:lvl1pPr>
          </a:lstStyle>
          <a:p>
            <a:r>
              <a:rPr lang="sv-SE"/>
              <a:t>Klicka här för att ändra format</a:t>
            </a:r>
            <a:endParaRPr lang="sv-SE" dirty="0"/>
          </a:p>
        </p:txBody>
      </p:sp>
      <p:sp>
        <p:nvSpPr>
          <p:cNvPr id="3" name="Platshållare för innehåll 2"/>
          <p:cNvSpPr>
            <a:spLocks noGrp="1"/>
          </p:cNvSpPr>
          <p:nvPr>
            <p:ph sz="half" idx="1"/>
          </p:nvPr>
        </p:nvSpPr>
        <p:spPr>
          <a:xfrm>
            <a:off x="457200" y="1600200"/>
            <a:ext cx="4038600" cy="4525963"/>
          </a:xfrm>
        </p:spPr>
        <p:txBody>
          <a:bodyPr>
            <a:normAutofit/>
          </a:bodyPr>
          <a:lstStyle>
            <a:lvl1pPr marL="360000" indent="-360000">
              <a:spcBef>
                <a:spcPts val="600"/>
              </a:spcBef>
              <a:buSzPct val="100000"/>
              <a:buFontTx/>
              <a:buBlip>
                <a:blip r:embed="rId5"/>
              </a:buBlip>
              <a:defRPr sz="2400" b="0" i="0">
                <a:latin typeface="Arial"/>
                <a:cs typeface="Arial"/>
              </a:defRPr>
            </a:lvl1pPr>
            <a:lvl2pPr marL="360000" indent="-360000">
              <a:spcBef>
                <a:spcPts val="600"/>
              </a:spcBef>
              <a:buSzPct val="100000"/>
              <a:buFontTx/>
              <a:buBlip>
                <a:blip r:embed="rId6"/>
              </a:buBlip>
              <a:defRPr sz="2400" b="0" i="0">
                <a:latin typeface="Arial"/>
                <a:cs typeface="Arial"/>
              </a:defRPr>
            </a:lvl2pPr>
            <a:lvl3pPr marL="360000" indent="-360000">
              <a:spcBef>
                <a:spcPts val="600"/>
              </a:spcBef>
              <a:buSzPct val="100000"/>
              <a:buFontTx/>
              <a:buBlip>
                <a:blip r:embed="rId7"/>
              </a:buBlip>
              <a:defRPr sz="2400" b="0" i="0">
                <a:latin typeface="Arial"/>
                <a:cs typeface="Arial"/>
              </a:defRPr>
            </a:lvl3pPr>
            <a:lvl4pPr marL="360000" indent="-360000">
              <a:spcBef>
                <a:spcPts val="600"/>
              </a:spcBef>
              <a:buSzPct val="100000"/>
              <a:buFontTx/>
              <a:buBlip>
                <a:blip r:embed="rId8"/>
              </a:buBlip>
              <a:defRPr sz="2400" b="0" i="0">
                <a:latin typeface="Arial"/>
                <a:cs typeface="Arial"/>
              </a:defRPr>
            </a:lvl4pPr>
            <a:lvl5pPr marL="360000" indent="-360000">
              <a:spcBef>
                <a:spcPts val="600"/>
              </a:spcBef>
              <a:buSzPct val="100000"/>
              <a:buFontTx/>
              <a:buBlip>
                <a:blip r:embed="rId5"/>
              </a:buBlip>
              <a:defRPr sz="2400" b="0" i="0">
                <a:latin typeface="Arial"/>
                <a:cs typeface="Arial"/>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600200"/>
            <a:ext cx="4038600" cy="4525963"/>
          </a:xfrm>
        </p:spPr>
        <p:txBody>
          <a:bodyPr>
            <a:normAutofit/>
          </a:bodyPr>
          <a:lstStyle>
            <a:lvl1pPr marL="360000" indent="-360000">
              <a:spcBef>
                <a:spcPts val="600"/>
              </a:spcBef>
              <a:buSzPct val="100000"/>
              <a:buFontTx/>
              <a:buBlip>
                <a:blip r:embed="rId5"/>
              </a:buBlip>
              <a:defRPr sz="2400" b="0" i="0">
                <a:latin typeface="Arial"/>
                <a:cs typeface="Arial"/>
              </a:defRPr>
            </a:lvl1pPr>
            <a:lvl2pPr marL="360000" indent="-360000">
              <a:spcBef>
                <a:spcPts val="600"/>
              </a:spcBef>
              <a:buSzPct val="100000"/>
              <a:buFontTx/>
              <a:buBlip>
                <a:blip r:embed="rId6"/>
              </a:buBlip>
              <a:defRPr sz="2400" b="0" i="0">
                <a:latin typeface="Arial"/>
                <a:cs typeface="Arial"/>
              </a:defRPr>
            </a:lvl2pPr>
            <a:lvl3pPr marL="360000" indent="-360000">
              <a:spcBef>
                <a:spcPts val="600"/>
              </a:spcBef>
              <a:buSzPct val="100000"/>
              <a:buFontTx/>
              <a:buBlip>
                <a:blip r:embed="rId7"/>
              </a:buBlip>
              <a:defRPr sz="2400" b="0" i="0">
                <a:latin typeface="Arial"/>
                <a:cs typeface="Arial"/>
              </a:defRPr>
            </a:lvl3pPr>
            <a:lvl4pPr marL="360000" indent="-360000">
              <a:spcBef>
                <a:spcPts val="600"/>
              </a:spcBef>
              <a:buSzPct val="100000"/>
              <a:buFontTx/>
              <a:buBlip>
                <a:blip r:embed="rId8"/>
              </a:buBlip>
              <a:defRPr sz="2400" b="0" i="0">
                <a:latin typeface="Arial"/>
                <a:cs typeface="Arial"/>
              </a:defRPr>
            </a:lvl4pPr>
            <a:lvl5pPr marL="360000" indent="-360000">
              <a:spcBef>
                <a:spcPts val="600"/>
              </a:spcBef>
              <a:buSzPct val="100000"/>
              <a:buFontTx/>
              <a:buBlip>
                <a:blip r:embed="rId5"/>
              </a:buBlip>
              <a:defRPr sz="2400" b="0" i="0">
                <a:latin typeface="Arial"/>
                <a:cs typeface="Arial"/>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2023-06-05</a:t>
            </a:fld>
            <a:endParaRPr lang="sv-SE"/>
          </a:p>
        </p:txBody>
      </p:sp>
      <p:sp>
        <p:nvSpPr>
          <p:cNvPr id="6" name="Platshållare för sidfot 5"/>
          <p:cNvSpPr>
            <a:spLocks noGrp="1"/>
          </p:cNvSpPr>
          <p:nvPr>
            <p:ph type="ftr" sz="quarter" idx="11"/>
          </p:nvPr>
        </p:nvSpPr>
        <p:spPr/>
        <p:txBody>
          <a:bodyPr/>
          <a:lstStyle>
            <a:lvl1pPr>
              <a:defRPr>
                <a:latin typeface="Arial"/>
                <a:cs typeface="Arial"/>
              </a:defRPr>
            </a:lvl1pPr>
          </a:lstStyle>
          <a:p>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lgn="l">
              <a:defRPr sz="4200" b="1" i="0">
                <a:latin typeface="Arial"/>
                <a:cs typeface="Arial"/>
              </a:defRPr>
            </a:lvl1pPr>
          </a:lstStyle>
          <a:p>
            <a:r>
              <a:rPr lang="sv-SE"/>
              <a:t>Klicka här för att ändra format</a:t>
            </a:r>
            <a:endParaRPr lang="sv-SE" dirty="0"/>
          </a:p>
        </p:txBody>
      </p:sp>
      <p:sp>
        <p:nvSpPr>
          <p:cNvPr id="3" name="Platshållare för innehåll 2"/>
          <p:cNvSpPr>
            <a:spLocks noGrp="1"/>
          </p:cNvSpPr>
          <p:nvPr>
            <p:ph sz="half" idx="1"/>
          </p:nvPr>
        </p:nvSpPr>
        <p:spPr>
          <a:xfrm>
            <a:off x="457200" y="1600200"/>
            <a:ext cx="4038600" cy="4525963"/>
          </a:xfrm>
        </p:spPr>
        <p:txBody>
          <a:bodyPr>
            <a:normAutofit/>
          </a:bodyPr>
          <a:lstStyle>
            <a:lvl1pPr marL="360000" indent="-360000">
              <a:spcBef>
                <a:spcPts val="600"/>
              </a:spcBef>
              <a:buSzPct val="100000"/>
              <a:buFontTx/>
              <a:buBlip>
                <a:blip r:embed="rId2"/>
              </a:buBlip>
              <a:defRPr sz="2400" b="0" i="0">
                <a:latin typeface="Arial"/>
                <a:cs typeface="Arial"/>
              </a:defRPr>
            </a:lvl1pPr>
            <a:lvl2pPr marL="360000" indent="-360000">
              <a:spcBef>
                <a:spcPts val="600"/>
              </a:spcBef>
              <a:buSzPct val="100000"/>
              <a:buFontTx/>
              <a:buBlip>
                <a:blip r:embed="rId3"/>
              </a:buBlip>
              <a:defRPr sz="2400" b="0" i="0">
                <a:latin typeface="Arial"/>
                <a:cs typeface="Arial"/>
              </a:defRPr>
            </a:lvl2pPr>
            <a:lvl3pPr marL="360000" indent="-360000">
              <a:spcBef>
                <a:spcPts val="600"/>
              </a:spcBef>
              <a:buSzPct val="100000"/>
              <a:buFontTx/>
              <a:buBlip>
                <a:blip r:embed="rId4"/>
              </a:buBlip>
              <a:defRPr sz="2400" b="0" i="0">
                <a:latin typeface="Arial"/>
                <a:cs typeface="Arial"/>
              </a:defRPr>
            </a:lvl3pPr>
            <a:lvl4pPr marL="360000" indent="-360000">
              <a:spcBef>
                <a:spcPts val="600"/>
              </a:spcBef>
              <a:buSzPct val="100000"/>
              <a:buFontTx/>
              <a:buBlip>
                <a:blip r:embed="rId5"/>
              </a:buBlip>
              <a:defRPr sz="2400" b="0" i="0">
                <a:latin typeface="Arial"/>
                <a:cs typeface="Arial"/>
              </a:defRPr>
            </a:lvl4pPr>
            <a:lvl5pPr marL="360000" indent="-360000">
              <a:spcBef>
                <a:spcPts val="600"/>
              </a:spcBef>
              <a:buSzPct val="100000"/>
              <a:buFontTx/>
              <a:buBlip>
                <a:blip r:embed="rId2"/>
              </a:buBlip>
              <a:defRPr sz="2400" b="0" i="0">
                <a:latin typeface="Arial"/>
                <a:cs typeface="Arial"/>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600200"/>
            <a:ext cx="4038600" cy="4525963"/>
          </a:xfrm>
        </p:spPr>
        <p:txBody>
          <a:bodyPr>
            <a:normAutofit/>
          </a:bodyPr>
          <a:lstStyle>
            <a:lvl1pPr marL="360000" indent="-360000">
              <a:spcBef>
                <a:spcPts val="600"/>
              </a:spcBef>
              <a:buSzPct val="100000"/>
              <a:buFontTx/>
              <a:buBlip>
                <a:blip r:embed="rId2"/>
              </a:buBlip>
              <a:defRPr sz="2400" b="0" i="0">
                <a:latin typeface="Arial"/>
                <a:cs typeface="Arial"/>
              </a:defRPr>
            </a:lvl1pPr>
            <a:lvl2pPr marL="360000" indent="-360000">
              <a:spcBef>
                <a:spcPts val="600"/>
              </a:spcBef>
              <a:buSzPct val="100000"/>
              <a:buFontTx/>
              <a:buBlip>
                <a:blip r:embed="rId3"/>
              </a:buBlip>
              <a:defRPr sz="2400" b="0" i="0">
                <a:latin typeface="Arial"/>
                <a:cs typeface="Arial"/>
              </a:defRPr>
            </a:lvl2pPr>
            <a:lvl3pPr marL="360000" indent="-360000">
              <a:spcBef>
                <a:spcPts val="600"/>
              </a:spcBef>
              <a:buSzPct val="100000"/>
              <a:buFontTx/>
              <a:buBlip>
                <a:blip r:embed="rId4"/>
              </a:buBlip>
              <a:defRPr sz="2400" b="0" i="0">
                <a:latin typeface="Arial"/>
                <a:cs typeface="Arial"/>
              </a:defRPr>
            </a:lvl3pPr>
            <a:lvl4pPr marL="360000" indent="-360000">
              <a:spcBef>
                <a:spcPts val="600"/>
              </a:spcBef>
              <a:buSzPct val="100000"/>
              <a:buFontTx/>
              <a:buBlip>
                <a:blip r:embed="rId5"/>
              </a:buBlip>
              <a:defRPr sz="2400" b="0" i="0">
                <a:latin typeface="Arial"/>
                <a:cs typeface="Arial"/>
              </a:defRPr>
            </a:lvl4pPr>
            <a:lvl5pPr marL="360000" indent="-360000">
              <a:spcBef>
                <a:spcPts val="600"/>
              </a:spcBef>
              <a:buSzPct val="100000"/>
              <a:buFontTx/>
              <a:buBlip>
                <a:blip r:embed="rId2"/>
              </a:buBlip>
              <a:defRPr sz="2400" b="0" i="0">
                <a:latin typeface="Arial"/>
                <a:cs typeface="Arial"/>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2023-06-05</a:t>
            </a:fld>
            <a:endParaRPr lang="sv-SE"/>
          </a:p>
        </p:txBody>
      </p:sp>
      <p:sp>
        <p:nvSpPr>
          <p:cNvPr id="6" name="Platshållare för sidfot 5"/>
          <p:cNvSpPr>
            <a:spLocks noGrp="1"/>
          </p:cNvSpPr>
          <p:nvPr>
            <p:ph type="ftr" sz="quarter" idx="11"/>
          </p:nvPr>
        </p:nvSpPr>
        <p:spPr/>
        <p:txBody>
          <a:bodyPr/>
          <a:lstStyle>
            <a:lvl1pPr>
              <a:defRPr>
                <a:latin typeface="Arial"/>
                <a:cs typeface="Arial"/>
              </a:defRPr>
            </a:lvl1pPr>
          </a:lstStyle>
          <a:p>
            <a:endParaRPr lang="sv-SE"/>
          </a:p>
        </p:txBody>
      </p:sp>
      <p:sp>
        <p:nvSpPr>
          <p:cNvPr id="11" name="Frihandsfigur 10"/>
          <p:cNvSpPr/>
          <p:nvPr userDrawn="1"/>
        </p:nvSpPr>
        <p:spPr>
          <a:xfrm>
            <a:off x="7340600" y="2108200"/>
            <a:ext cx="1803400" cy="4775200"/>
          </a:xfrm>
          <a:custGeom>
            <a:avLst/>
            <a:gdLst>
              <a:gd name="connsiteX0" fmla="*/ 1803400 w 1803400"/>
              <a:gd name="connsiteY0" fmla="*/ 0 h 4775200"/>
              <a:gd name="connsiteX1" fmla="*/ 1803400 w 1803400"/>
              <a:gd name="connsiteY1" fmla="*/ 4762500 h 4775200"/>
              <a:gd name="connsiteX2" fmla="*/ 596900 w 1803400"/>
              <a:gd name="connsiteY2" fmla="*/ 4775200 h 4775200"/>
              <a:gd name="connsiteX3" fmla="*/ 546100 w 1803400"/>
              <a:gd name="connsiteY3" fmla="*/ 4559300 h 4775200"/>
              <a:gd name="connsiteX4" fmla="*/ 12700 w 1803400"/>
              <a:gd name="connsiteY4" fmla="*/ 4330700 h 4775200"/>
              <a:gd name="connsiteX5" fmla="*/ 0 w 1803400"/>
              <a:gd name="connsiteY5" fmla="*/ 4089400 h 4775200"/>
              <a:gd name="connsiteX6" fmla="*/ 482600 w 1803400"/>
              <a:gd name="connsiteY6" fmla="*/ 3644900 h 4775200"/>
              <a:gd name="connsiteX7" fmla="*/ 1168400 w 1803400"/>
              <a:gd name="connsiteY7" fmla="*/ 3238500 h 4775200"/>
              <a:gd name="connsiteX8" fmla="*/ 1295400 w 1803400"/>
              <a:gd name="connsiteY8" fmla="*/ 2844800 h 4775200"/>
              <a:gd name="connsiteX9" fmla="*/ 1308100 w 1803400"/>
              <a:gd name="connsiteY9" fmla="*/ 1549400 h 4775200"/>
              <a:gd name="connsiteX10" fmla="*/ 1562100 w 1803400"/>
              <a:gd name="connsiteY10" fmla="*/ 990600 h 4775200"/>
              <a:gd name="connsiteX11" fmla="*/ 1587500 w 1803400"/>
              <a:gd name="connsiteY11" fmla="*/ 368300 h 4775200"/>
              <a:gd name="connsiteX12" fmla="*/ 1803400 w 1803400"/>
              <a:gd name="connsiteY12"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400" h="4775200">
                <a:moveTo>
                  <a:pt x="1803400" y="0"/>
                </a:moveTo>
                <a:lnTo>
                  <a:pt x="1803400" y="4762500"/>
                </a:lnTo>
                <a:lnTo>
                  <a:pt x="596900" y="4775200"/>
                </a:lnTo>
                <a:lnTo>
                  <a:pt x="546100" y="4559300"/>
                </a:lnTo>
                <a:lnTo>
                  <a:pt x="12700" y="4330700"/>
                </a:lnTo>
                <a:lnTo>
                  <a:pt x="0" y="4089400"/>
                </a:lnTo>
                <a:lnTo>
                  <a:pt x="482600" y="3644900"/>
                </a:lnTo>
                <a:lnTo>
                  <a:pt x="1168400" y="3238500"/>
                </a:lnTo>
                <a:lnTo>
                  <a:pt x="1295400" y="2844800"/>
                </a:lnTo>
                <a:lnTo>
                  <a:pt x="1308100" y="1549400"/>
                </a:lnTo>
                <a:lnTo>
                  <a:pt x="1562100" y="990600"/>
                </a:lnTo>
                <a:lnTo>
                  <a:pt x="1587500" y="368300"/>
                </a:lnTo>
                <a:lnTo>
                  <a:pt x="1803400" y="0"/>
                </a:lnTo>
                <a:close/>
              </a:path>
            </a:pathLst>
          </a:custGeom>
          <a:solidFill>
            <a:srgbClr val="8E83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3" name="Bildobjekt 12" descr="tibrologo.png"/>
          <p:cNvPicPr>
            <a:picLocks noChangeAspect="1"/>
          </p:cNvPicPr>
          <p:nvPr userDrawn="1"/>
        </p:nvPicPr>
        <p:blipFill>
          <a:blip r:embed="rId6"/>
          <a:stretch>
            <a:fillRect/>
          </a:stretch>
        </p:blipFill>
        <p:spPr>
          <a:xfrm>
            <a:off x="7918051" y="6100762"/>
            <a:ext cx="1000485" cy="290249"/>
          </a:xfrm>
          <a:prstGeom prst="rect">
            <a:avLst/>
          </a:prstGeom>
        </p:spPr>
      </p:pic>
      <p:pic>
        <p:nvPicPr>
          <p:cNvPr id="15" name="Bildobjekt 14"/>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6239112" y="274638"/>
            <a:ext cx="2904888" cy="659606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DD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55657-0CE1-C548-8DD0-524700D2425E}" type="datetimeFigureOut">
              <a:rPr lang="sv-SE" smtClean="0"/>
              <a:pPr/>
              <a:t>2023-06-05</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2F0B6-9375-F84E-84A2-F3DE2C7BE603}"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1" r:id="rId4"/>
    <p:sldLayoutId id="2147483660" r:id="rId5"/>
    <p:sldLayoutId id="2147483662" r:id="rId6"/>
    <p:sldLayoutId id="2147483669" r:id="rId7"/>
    <p:sldLayoutId id="2147483652" r:id="rId8"/>
    <p:sldLayoutId id="2147483663" r:id="rId9"/>
    <p:sldLayoutId id="2147483664" r:id="rId10"/>
    <p:sldLayoutId id="2147483665" r:id="rId11"/>
    <p:sldLayoutId id="2147483654" r:id="rId12"/>
    <p:sldLayoutId id="2147483655" r:id="rId13"/>
    <p:sldLayoutId id="2147483668" r:id="rId14"/>
    <p:sldLayoutId id="2147483666" r:id="rId15"/>
  </p:sldLayoutIdLst>
  <p:txStyles>
    <p:titleStyle>
      <a:lvl1pPr algn="l" defTabSz="457200" rtl="0" eaLnBrk="1" latinLnBrk="0" hangingPunct="1">
        <a:spcBef>
          <a:spcPct val="0"/>
        </a:spcBef>
        <a:buNone/>
        <a:defRPr sz="4200" b="1" i="0" kern="1200">
          <a:solidFill>
            <a:schemeClr val="tx1"/>
          </a:solidFill>
          <a:latin typeface="Arial"/>
          <a:ea typeface="+mj-ea"/>
          <a:cs typeface="Arial"/>
        </a:defRPr>
      </a:lvl1pPr>
    </p:titleStyle>
    <p:bodyStyle>
      <a:lvl1pPr marL="360000" indent="-360000" algn="l" defTabSz="457200" rtl="0" eaLnBrk="1" latinLnBrk="0" hangingPunct="1">
        <a:spcBef>
          <a:spcPts val="600"/>
        </a:spcBef>
        <a:buSzPct val="100000"/>
        <a:buFontTx/>
        <a:buBlip>
          <a:blip r:embed="rId17"/>
        </a:buBlip>
        <a:defRPr sz="2400" b="0" i="0" kern="1200" baseline="0">
          <a:solidFill>
            <a:schemeClr val="tx1"/>
          </a:solidFill>
          <a:latin typeface="Akagi-Book"/>
          <a:ea typeface="+mn-ea"/>
          <a:cs typeface="Akagi-Book"/>
        </a:defRPr>
      </a:lvl1pPr>
      <a:lvl2pPr marL="360000" indent="-360000" algn="l" defTabSz="457200" rtl="0" eaLnBrk="1" latinLnBrk="0" hangingPunct="1">
        <a:spcBef>
          <a:spcPts val="600"/>
        </a:spcBef>
        <a:buSzPct val="100000"/>
        <a:buFontTx/>
        <a:buBlip>
          <a:blip r:embed="rId18"/>
        </a:buBlip>
        <a:defRPr sz="2400" b="0" i="0" kern="1200">
          <a:solidFill>
            <a:schemeClr val="tx1"/>
          </a:solidFill>
          <a:latin typeface="Akagi-Book"/>
          <a:ea typeface="+mn-ea"/>
          <a:cs typeface="Akagi-Book"/>
        </a:defRPr>
      </a:lvl2pPr>
      <a:lvl3pPr marL="360000" indent="-360000" algn="l" defTabSz="457200" rtl="0" eaLnBrk="1" latinLnBrk="0" hangingPunct="1">
        <a:spcBef>
          <a:spcPts val="600"/>
        </a:spcBef>
        <a:buSzPct val="100000"/>
        <a:buFontTx/>
        <a:buBlip>
          <a:blip r:embed="rId19"/>
        </a:buBlip>
        <a:defRPr sz="2400" b="0" i="0" kern="1200">
          <a:solidFill>
            <a:schemeClr val="tx1"/>
          </a:solidFill>
          <a:latin typeface="Akagi-Book"/>
          <a:ea typeface="+mn-ea"/>
          <a:cs typeface="Akagi-Book"/>
        </a:defRPr>
      </a:lvl3pPr>
      <a:lvl4pPr marL="360000" indent="-360000" algn="l" defTabSz="457200" rtl="0" eaLnBrk="1" latinLnBrk="0" hangingPunct="1">
        <a:spcBef>
          <a:spcPts val="600"/>
        </a:spcBef>
        <a:buSzPct val="100000"/>
        <a:buFontTx/>
        <a:buBlip>
          <a:blip r:embed="rId20"/>
        </a:buBlip>
        <a:defRPr sz="2400" b="0" i="0" kern="1200">
          <a:solidFill>
            <a:schemeClr val="tx1"/>
          </a:solidFill>
          <a:latin typeface="Akagi-Book"/>
          <a:ea typeface="+mn-ea"/>
          <a:cs typeface="Akagi-Book"/>
        </a:defRPr>
      </a:lvl4pPr>
      <a:lvl5pPr marL="360000" indent="-360000" algn="l" defTabSz="457200" rtl="0" eaLnBrk="1" latinLnBrk="0" hangingPunct="1">
        <a:spcBef>
          <a:spcPts val="600"/>
        </a:spcBef>
        <a:buSzPct val="100000"/>
        <a:buFontTx/>
        <a:buBlip>
          <a:blip r:embed="rId17"/>
        </a:buBlip>
        <a:defRPr sz="2400" b="0" i="0" kern="1200">
          <a:solidFill>
            <a:schemeClr val="tx1"/>
          </a:solidFill>
          <a:latin typeface="Akagi-Book"/>
          <a:ea typeface="+mn-ea"/>
          <a:cs typeface="Akagi-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12.emf"/><Relationship Id="rId4" Type="http://schemas.openxmlformats.org/officeDocument/2006/relationships/image" Target="../media/image11.emf"/></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2.emf"/></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4.emf"/></Relationships>
</file>

<file path=ppt/slides/_rels/slide38.xml.rels><?xml version="1.0" encoding="UTF-8" standalone="yes"?>
<Relationships xmlns="http://schemas.openxmlformats.org/package/2006/relationships"><Relationship Id="rId3" Type="http://schemas.openxmlformats.org/officeDocument/2006/relationships/hyperlink" Target="http://www.bd.com/se/diabetes/page.aspx?cat=31574&amp;id=63713"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www.vardhandboken.se/Texter/Blodprov-kapillar-provtagning/Bildspel-om-tillvagagangssatt-vid-kapillar-provtagning/"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27.emf"/></Relationships>
</file>

<file path=ppt/slides/_rels/slide41.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4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a:xfrm>
            <a:off x="5240862" y="4653023"/>
            <a:ext cx="3136961" cy="1832972"/>
          </a:xfrm>
        </p:spPr>
        <p:txBody>
          <a:bodyPr>
            <a:normAutofit/>
          </a:bodyPr>
          <a:lstStyle/>
          <a:p>
            <a:pPr algn="ctr"/>
            <a:r>
              <a:rPr lang="sv-SE" dirty="0"/>
              <a:t>Delegeringsutbildning</a:t>
            </a:r>
          </a:p>
          <a:p>
            <a:pPr algn="ctr"/>
            <a:r>
              <a:rPr lang="sv-SE" dirty="0"/>
              <a:t>Del 3</a:t>
            </a:r>
          </a:p>
          <a:p>
            <a:pPr algn="ctr"/>
            <a:r>
              <a:rPr lang="sv-SE" dirty="0"/>
              <a:t>Insulin behandlad diabetiker</a:t>
            </a:r>
          </a:p>
          <a:p>
            <a:pPr algn="ctr"/>
            <a:r>
              <a:rPr lang="sv-SE" dirty="0"/>
              <a:t>Version 3</a:t>
            </a:r>
          </a:p>
          <a:p>
            <a:pPr algn="ctr"/>
            <a:r>
              <a:rPr lang="sv-SE"/>
              <a:t>230530</a:t>
            </a:r>
            <a:endParaRPr lang="sv-SE" dirty="0"/>
          </a:p>
          <a:p>
            <a:pPr algn="ctr"/>
            <a:endParaRPr lang="sv-SE" dirty="0"/>
          </a:p>
          <a:p>
            <a:pPr algn="ctr"/>
            <a:endParaRPr lang="sv-S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89" y="4402181"/>
            <a:ext cx="3626854" cy="183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fontScale="90000"/>
          </a:bodyPr>
          <a:lstStyle/>
          <a:p>
            <a:pPr algn="ctr"/>
            <a:r>
              <a:rPr lang="sv-SE" dirty="0"/>
              <a:t>Vad ska man göra vid akut Hypoglykemi (lågt blodsocker) </a:t>
            </a:r>
            <a:endParaRPr lang="sv-SE" dirty="0">
              <a:latin typeface="Akagi-Bold"/>
            </a:endParaRPr>
          </a:p>
        </p:txBody>
      </p:sp>
      <p:sp>
        <p:nvSpPr>
          <p:cNvPr id="5" name="Platshållare för innehåll 4"/>
          <p:cNvSpPr>
            <a:spLocks noGrp="1"/>
          </p:cNvSpPr>
          <p:nvPr>
            <p:ph idx="1"/>
          </p:nvPr>
        </p:nvSpPr>
        <p:spPr>
          <a:xfrm>
            <a:off x="457200" y="1600200"/>
            <a:ext cx="8229600" cy="4943475"/>
          </a:xfrm>
        </p:spPr>
        <p:txBody>
          <a:bodyPr>
            <a:normAutofit/>
          </a:bodyPr>
          <a:lstStyle/>
          <a:p>
            <a:pPr marL="0" indent="0">
              <a:buNone/>
            </a:pPr>
            <a:r>
              <a:rPr lang="sv-SE" dirty="0"/>
              <a:t>BEHANDLING AV EJ FULLT VAKEN PERSON </a:t>
            </a:r>
          </a:p>
          <a:p>
            <a:pPr marL="0" indent="0">
              <a:buNone/>
            </a:pPr>
            <a:endParaRPr lang="sv-SE" dirty="0"/>
          </a:p>
          <a:p>
            <a:r>
              <a:rPr lang="sv-SE" b="1" i="1" dirty="0"/>
              <a:t>Ring AMBULANS 112 och SJUKSKÖTERSKA</a:t>
            </a:r>
            <a:r>
              <a:rPr lang="sv-SE" dirty="0"/>
              <a:t> Tvinga aldrig i en medvetslös dryck (risk för aspiration). </a:t>
            </a:r>
          </a:p>
          <a:p>
            <a:endParaRPr lang="sv-SE" dirty="0"/>
          </a:p>
          <a:p>
            <a:r>
              <a:rPr lang="sv-SE" dirty="0"/>
              <a:t>I väntan på ambulansen kan också pröva honung eller sirap.  Detta räcker ibland till för att patienten skall vakna upp och kunna äta och dricka. </a:t>
            </a:r>
          </a:p>
          <a:p>
            <a:pPr marL="0" indent="0">
              <a:buNone/>
            </a:pPr>
            <a:endParaRPr lang="sv-SE" dirty="0"/>
          </a:p>
        </p:txBody>
      </p:sp>
    </p:spTree>
    <p:extLst>
      <p:ext uri="{BB962C8B-B14F-4D97-AF65-F5344CB8AC3E}">
        <p14:creationId xmlns:p14="http://schemas.microsoft.com/office/powerpoint/2010/main" val="3654180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55812" y="365950"/>
            <a:ext cx="8229600" cy="1143000"/>
          </a:xfrm>
        </p:spPr>
        <p:txBody>
          <a:bodyPr>
            <a:normAutofit fontScale="90000"/>
          </a:bodyPr>
          <a:lstStyle/>
          <a:p>
            <a:pPr algn="ctr"/>
            <a:r>
              <a:rPr lang="sv-SE" dirty="0"/>
              <a:t>Orsaker till Hyperglykemi (högt blodsocker). </a:t>
            </a:r>
          </a:p>
        </p:txBody>
      </p:sp>
      <p:sp>
        <p:nvSpPr>
          <p:cNvPr id="3" name="Platshållare för innehåll 2"/>
          <p:cNvSpPr>
            <a:spLocks noGrp="1"/>
          </p:cNvSpPr>
          <p:nvPr>
            <p:ph idx="1"/>
          </p:nvPr>
        </p:nvSpPr>
        <p:spPr>
          <a:xfrm>
            <a:off x="457200" y="1600200"/>
            <a:ext cx="8229600" cy="5009606"/>
          </a:xfrm>
        </p:spPr>
        <p:txBody>
          <a:bodyPr>
            <a:normAutofit/>
          </a:bodyPr>
          <a:lstStyle/>
          <a:p>
            <a:pPr marL="0" indent="0">
              <a:buNone/>
            </a:pPr>
            <a:r>
              <a:rPr lang="sv-SE" dirty="0"/>
              <a:t>Högt blodsocker som även heter hyperglykemi kan ge problem om det inte åtgärdas</a:t>
            </a:r>
            <a:r>
              <a:rPr lang="sv-SE" b="1" dirty="0"/>
              <a:t>. </a:t>
            </a:r>
            <a:r>
              <a:rPr lang="sv-SE" dirty="0"/>
              <a:t>På lång sikt kan det uppstå kroniska förändringar i olika delar av kroppen. Även på litet kortare sikt kan högt blodsocker ge problem om höjningen är kraftig under en längre period. </a:t>
            </a:r>
          </a:p>
          <a:p>
            <a:pPr marL="0" indent="0">
              <a:buNone/>
            </a:pPr>
            <a:endParaRPr lang="sv-SE" dirty="0"/>
          </a:p>
          <a:p>
            <a:pPr marL="0" indent="0">
              <a:buNone/>
            </a:pPr>
            <a:r>
              <a:rPr lang="sv-SE" dirty="0"/>
              <a:t>Det finns många förklaringar till att blodsockret blir för högt</a:t>
            </a:r>
            <a:r>
              <a:rPr lang="sv-SE" b="1" dirty="0"/>
              <a:t>. </a:t>
            </a:r>
            <a:r>
              <a:rPr lang="sv-SE" dirty="0"/>
              <a:t>Exempelvis: </a:t>
            </a:r>
          </a:p>
          <a:p>
            <a:r>
              <a:rPr lang="sv-SE" dirty="0"/>
              <a:t>otillräcklig diabetesbehandling med insulin eller tabletter </a:t>
            </a:r>
          </a:p>
          <a:p>
            <a:r>
              <a:rPr lang="sv-SE" dirty="0"/>
              <a:t>för stort intag av mat, mindre fysisk aktivitet än planerat, </a:t>
            </a:r>
          </a:p>
          <a:p>
            <a:r>
              <a:rPr lang="sv-SE" dirty="0"/>
              <a:t>akut infektion, stress mm. </a:t>
            </a:r>
          </a:p>
          <a:p>
            <a:endParaRPr lang="sv-SE" dirty="0"/>
          </a:p>
        </p:txBody>
      </p:sp>
    </p:spTree>
    <p:extLst>
      <p:ext uri="{BB962C8B-B14F-4D97-AF65-F5344CB8AC3E}">
        <p14:creationId xmlns:p14="http://schemas.microsoft.com/office/powerpoint/2010/main" val="1755679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ctr"/>
            <a:r>
              <a:rPr lang="sv-SE" dirty="0"/>
              <a:t>Symtom vid hyperglykemi (högt blodsocker)</a:t>
            </a:r>
          </a:p>
        </p:txBody>
      </p:sp>
      <p:sp>
        <p:nvSpPr>
          <p:cNvPr id="3" name="Platshållare för innehåll 2"/>
          <p:cNvSpPr>
            <a:spLocks noGrp="1"/>
          </p:cNvSpPr>
          <p:nvPr>
            <p:ph idx="1"/>
          </p:nvPr>
        </p:nvSpPr>
        <p:spPr/>
        <p:txBody>
          <a:bodyPr/>
          <a:lstStyle/>
          <a:p>
            <a:r>
              <a:rPr lang="sv-SE" dirty="0"/>
              <a:t>Ökad törst </a:t>
            </a:r>
          </a:p>
          <a:p>
            <a:r>
              <a:rPr lang="sv-SE" dirty="0"/>
              <a:t>Ökade urinmängder </a:t>
            </a:r>
          </a:p>
          <a:p>
            <a:r>
              <a:rPr lang="sv-SE" dirty="0"/>
              <a:t>Muntorrhet </a:t>
            </a:r>
          </a:p>
          <a:p>
            <a:r>
              <a:rPr lang="sv-SE" dirty="0"/>
              <a:t>Trötthet </a:t>
            </a:r>
          </a:p>
          <a:p>
            <a:r>
              <a:rPr lang="sv-SE" dirty="0"/>
              <a:t>Kraftlöshet</a:t>
            </a:r>
          </a:p>
          <a:p>
            <a:r>
              <a:rPr lang="sv-SE" dirty="0"/>
              <a:t>Aptitlöshet </a:t>
            </a:r>
          </a:p>
          <a:p>
            <a:r>
              <a:rPr lang="sv-SE" dirty="0"/>
              <a:t>Huvudvärk </a:t>
            </a:r>
          </a:p>
          <a:p>
            <a:r>
              <a:rPr lang="sv-SE" dirty="0"/>
              <a:t>dimsyn </a:t>
            </a:r>
          </a:p>
          <a:p>
            <a:r>
              <a:rPr lang="sv-SE" dirty="0"/>
              <a:t>illamående /kräkningar</a:t>
            </a:r>
          </a:p>
          <a:p>
            <a:r>
              <a:rPr lang="sv-SE" dirty="0"/>
              <a:t>Andfåddhet /djupandning </a:t>
            </a:r>
          </a:p>
        </p:txBody>
      </p:sp>
    </p:spTree>
    <p:extLst>
      <p:ext uri="{BB962C8B-B14F-4D97-AF65-F5344CB8AC3E}">
        <p14:creationId xmlns:p14="http://schemas.microsoft.com/office/powerpoint/2010/main" val="2463010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Vad ska man göra vid hyperglykemi - högt P-</a:t>
            </a:r>
            <a:r>
              <a:rPr lang="sv-SE" dirty="0" err="1"/>
              <a:t>glucos</a:t>
            </a:r>
            <a:endParaRPr lang="sv-SE" dirty="0"/>
          </a:p>
        </p:txBody>
      </p:sp>
      <p:sp>
        <p:nvSpPr>
          <p:cNvPr id="3" name="Platshållare för innehåll 2"/>
          <p:cNvSpPr>
            <a:spLocks noGrp="1"/>
          </p:cNvSpPr>
          <p:nvPr>
            <p:ph idx="1"/>
          </p:nvPr>
        </p:nvSpPr>
        <p:spPr/>
        <p:txBody>
          <a:bodyPr>
            <a:normAutofit lnSpcReduction="10000"/>
          </a:bodyPr>
          <a:lstStyle/>
          <a:p>
            <a:pPr marL="0" indent="0">
              <a:buNone/>
            </a:pPr>
            <a:r>
              <a:rPr lang="sv-SE" dirty="0"/>
              <a:t>Man kan ligga högt i </a:t>
            </a:r>
            <a:r>
              <a:rPr lang="sv-SE" dirty="0" err="1"/>
              <a:t>Pglucos</a:t>
            </a:r>
            <a:r>
              <a:rPr lang="sv-SE" dirty="0"/>
              <a:t>  och må alldeles utmärkt om man   t. ex nyligen ätit sötsaker. Man blir oftast lite trött, törstig och kissar mer. Då behöver man ofta extra dryck och lite extra insulin men inte akut sjukvård. </a:t>
            </a:r>
          </a:p>
          <a:p>
            <a:r>
              <a:rPr lang="sv-SE" dirty="0"/>
              <a:t>I första hand ska man se hur patienten MÅR och fundera på VARFÖR blodsockret är högt. </a:t>
            </a:r>
          </a:p>
          <a:p>
            <a:r>
              <a:rPr lang="sv-SE" dirty="0"/>
              <a:t>Om patienten behöver extra insulin så ska det vara ordinerat av läkare eller diabetessköterska. </a:t>
            </a:r>
          </a:p>
          <a:p>
            <a:r>
              <a:rPr lang="sv-SE" dirty="0"/>
              <a:t>Går man länge med högt blodsocker till följd av olämpligt mycket mat vänjer man sig ofta och tycker att man mår riktigt bra. Det är alltså inte blodsockervärdet som avgör om en patient behöver akut sjukvård eller ej. </a:t>
            </a:r>
          </a:p>
        </p:txBody>
      </p:sp>
    </p:spTree>
    <p:extLst>
      <p:ext uri="{BB962C8B-B14F-4D97-AF65-F5344CB8AC3E}">
        <p14:creationId xmlns:p14="http://schemas.microsoft.com/office/powerpoint/2010/main" val="4235550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EE6D5D-9BB1-5C5D-2242-5E10D3523DE1}"/>
              </a:ext>
            </a:extLst>
          </p:cNvPr>
          <p:cNvSpPr>
            <a:spLocks noGrp="1"/>
          </p:cNvSpPr>
          <p:nvPr>
            <p:ph type="title"/>
          </p:nvPr>
        </p:nvSpPr>
        <p:spPr/>
        <p:txBody>
          <a:bodyPr>
            <a:normAutofit/>
          </a:bodyPr>
          <a:lstStyle/>
          <a:p>
            <a:pPr algn="ctr"/>
            <a:r>
              <a:rPr lang="sv-SE" sz="3800" dirty="0"/>
              <a:t>OBSERVERA </a:t>
            </a:r>
          </a:p>
        </p:txBody>
      </p:sp>
      <p:sp>
        <p:nvSpPr>
          <p:cNvPr id="3" name="Platshållare för innehåll 2">
            <a:extLst>
              <a:ext uri="{FF2B5EF4-FFF2-40B4-BE49-F238E27FC236}">
                <a16:creationId xmlns:a16="http://schemas.microsoft.com/office/drawing/2014/main" id="{35048777-95AD-E251-1CF6-78FE3E036E63}"/>
              </a:ext>
            </a:extLst>
          </p:cNvPr>
          <p:cNvSpPr>
            <a:spLocks noGrp="1"/>
          </p:cNvSpPr>
          <p:nvPr>
            <p:ph idx="1"/>
          </p:nvPr>
        </p:nvSpPr>
        <p:spPr>
          <a:xfrm>
            <a:off x="376518" y="1600200"/>
            <a:ext cx="7960658" cy="3464859"/>
          </a:xfrm>
        </p:spPr>
        <p:txBody>
          <a:bodyPr>
            <a:normAutofit lnSpcReduction="10000"/>
          </a:bodyPr>
          <a:lstStyle/>
          <a:p>
            <a:endParaRPr lang="sv-SE" dirty="0"/>
          </a:p>
          <a:p>
            <a:endParaRPr lang="sv-SE" dirty="0"/>
          </a:p>
          <a:p>
            <a:r>
              <a:rPr lang="sv-SE" dirty="0"/>
              <a:t>Gränsvärden, det vill säga det värdet som åtgärder skall vidtas ( att ge extra insulin vid behov) kan variera för olika personer . </a:t>
            </a:r>
          </a:p>
          <a:p>
            <a:r>
              <a:rPr lang="sv-SE" dirty="0"/>
              <a:t>Kontakta alltid sjuksköterskan om blodsocker är under 5 </a:t>
            </a:r>
            <a:r>
              <a:rPr lang="sv-SE" dirty="0" err="1"/>
              <a:t>mmol</a:t>
            </a:r>
            <a:r>
              <a:rPr lang="sv-SE" dirty="0"/>
              <a:t>/l</a:t>
            </a:r>
          </a:p>
          <a:p>
            <a:r>
              <a:rPr lang="sv-SE" dirty="0"/>
              <a:t>Mät alltid blodsockret på en diabetiker som inte mår bra </a:t>
            </a:r>
          </a:p>
        </p:txBody>
      </p:sp>
    </p:spTree>
    <p:extLst>
      <p:ext uri="{BB962C8B-B14F-4D97-AF65-F5344CB8AC3E}">
        <p14:creationId xmlns:p14="http://schemas.microsoft.com/office/powerpoint/2010/main" val="1915851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ctr"/>
            <a:r>
              <a:rPr lang="sv-SE" dirty="0"/>
              <a:t>Sena komplikationer vid diabetes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399" y="2183993"/>
            <a:ext cx="5505418" cy="353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887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lgn="ctr"/>
            <a:r>
              <a:rPr lang="sv-SE" sz="3200" b="1" dirty="0"/>
              <a:t>Måltidsinsulin – Direktverkande insulin </a:t>
            </a:r>
          </a:p>
        </p:txBody>
      </p:sp>
      <p:sp>
        <p:nvSpPr>
          <p:cNvPr id="3" name="Platshållare för innehåll 2"/>
          <p:cNvSpPr>
            <a:spLocks noGrp="1"/>
          </p:cNvSpPr>
          <p:nvPr>
            <p:ph idx="1"/>
          </p:nvPr>
        </p:nvSpPr>
        <p:spPr/>
        <p:txBody>
          <a:bodyPr/>
          <a:lstStyle/>
          <a:p>
            <a:endParaRPr lang="sv-SE" dirty="0"/>
          </a:p>
          <a:p>
            <a:endParaRPr lang="sv-SE" dirty="0"/>
          </a:p>
          <a:p>
            <a:r>
              <a:rPr lang="sv-SE" dirty="0"/>
              <a:t>Direktverkande insulin tar man flera gånger per dag eftersom det har en kortvarig effekt, men det börjar verka snabbt i kroppen. Man tar det strax före en måltid, tre till fyra gånger om dagen. Insulinet börjar verka efter ungefär 15 till 20 minuter och har som störst effekt efter cirka en halvtimme och upp till två timmar efter det att man har tagit sprutan. Effekten sitter i upp till cirka fem timmar. </a:t>
            </a:r>
          </a:p>
          <a:p>
            <a:pPr marL="0" indent="0">
              <a:buNone/>
            </a:pPr>
            <a:endParaRPr lang="sv-SE" dirty="0"/>
          </a:p>
        </p:txBody>
      </p:sp>
    </p:spTree>
    <p:extLst>
      <p:ext uri="{BB962C8B-B14F-4D97-AF65-F5344CB8AC3E}">
        <p14:creationId xmlns:p14="http://schemas.microsoft.com/office/powerpoint/2010/main" val="1607489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3200" b="1" dirty="0"/>
              <a:t>Måltidsinsulin – Snabbverkande insulin</a:t>
            </a:r>
          </a:p>
        </p:txBody>
      </p:sp>
      <p:sp>
        <p:nvSpPr>
          <p:cNvPr id="3" name="Platshållare för innehåll 2"/>
          <p:cNvSpPr>
            <a:spLocks noGrp="1"/>
          </p:cNvSpPr>
          <p:nvPr>
            <p:ph idx="1"/>
          </p:nvPr>
        </p:nvSpPr>
        <p:spPr/>
        <p:txBody>
          <a:bodyPr/>
          <a:lstStyle/>
          <a:p>
            <a:pPr marL="0" indent="0">
              <a:buNone/>
            </a:pPr>
            <a:endParaRPr lang="sv-SE" dirty="0"/>
          </a:p>
          <a:p>
            <a:r>
              <a:rPr lang="sv-SE" dirty="0"/>
              <a:t>Snabbverkande insulin verkar snabbt och har något längre effekt än direktverkande insulin. Man tar det inom en halvtimme före en måltid, vanligen tre gånger per dag. Insulinet börjar verka efter en halvtimme och effekten sitter i under cirka sex till åtta timmar. Effekten är störst efter en till tre timmar. </a:t>
            </a:r>
          </a:p>
          <a:p>
            <a:pPr marL="0" indent="0">
              <a:buNone/>
            </a:pPr>
            <a:endParaRPr lang="sv-SE" dirty="0"/>
          </a:p>
          <a:p>
            <a:pPr marL="0" indent="0">
              <a:buNone/>
            </a:pPr>
            <a:r>
              <a:rPr lang="sv-SE" dirty="0"/>
              <a:t>Exempel på insulin som börjar verka snabbt och har lite längre effekt är </a:t>
            </a:r>
            <a:r>
              <a:rPr lang="sv-SE" dirty="0" err="1"/>
              <a:t>Lispro</a:t>
            </a:r>
            <a:r>
              <a:rPr lang="sv-SE" dirty="0"/>
              <a:t> och Novorapid</a:t>
            </a:r>
          </a:p>
        </p:txBody>
      </p:sp>
    </p:spTree>
    <p:extLst>
      <p:ext uri="{BB962C8B-B14F-4D97-AF65-F5344CB8AC3E}">
        <p14:creationId xmlns:p14="http://schemas.microsoft.com/office/powerpoint/2010/main" val="844512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b="1" dirty="0"/>
              <a:t>Basinsulin – medellångverkande insulin</a:t>
            </a:r>
          </a:p>
        </p:txBody>
      </p:sp>
      <p:sp>
        <p:nvSpPr>
          <p:cNvPr id="3" name="Platshållare för innehåll 2"/>
          <p:cNvSpPr>
            <a:spLocks noGrp="1"/>
          </p:cNvSpPr>
          <p:nvPr>
            <p:ph idx="1"/>
          </p:nvPr>
        </p:nvSpPr>
        <p:spPr/>
        <p:txBody>
          <a:bodyPr/>
          <a:lstStyle/>
          <a:p>
            <a:r>
              <a:rPr lang="sv-SE" dirty="0"/>
              <a:t>Medellångverkande insulin har effekt under 10 till 24 timmar. De tar man ofta en gång per dygn, vanligtvis till natten, som basinsulin. Det tar något längre tid innan de börjar verka, cirka en till två och en halv timme. Insulinet verkar som mest effektivt efter fyra till åtta timmar. Den totala effekten kan sitta i upp till 24 timmar. </a:t>
            </a:r>
          </a:p>
          <a:p>
            <a:pPr marL="0" indent="0">
              <a:buNone/>
            </a:pPr>
            <a:endParaRPr lang="sv-SE" dirty="0"/>
          </a:p>
          <a:p>
            <a:r>
              <a:rPr lang="sv-SE" dirty="0"/>
              <a:t>Exempel på insulin som har en medellång verkan är Insuman Basal, Humulin NPH och Insulatard. </a:t>
            </a:r>
          </a:p>
        </p:txBody>
      </p:sp>
    </p:spTree>
    <p:extLst>
      <p:ext uri="{BB962C8B-B14F-4D97-AF65-F5344CB8AC3E}">
        <p14:creationId xmlns:p14="http://schemas.microsoft.com/office/powerpoint/2010/main" val="3541043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b="1" dirty="0"/>
              <a:t>Basinsulin – Långverkande insulin</a:t>
            </a:r>
          </a:p>
        </p:txBody>
      </p:sp>
      <p:sp>
        <p:nvSpPr>
          <p:cNvPr id="3" name="Platshållare för innehåll 2"/>
          <p:cNvSpPr>
            <a:spLocks noGrp="1"/>
          </p:cNvSpPr>
          <p:nvPr>
            <p:ph idx="1"/>
          </p:nvPr>
        </p:nvSpPr>
        <p:spPr/>
        <p:txBody>
          <a:bodyPr/>
          <a:lstStyle/>
          <a:p>
            <a:r>
              <a:rPr lang="sv-SE" dirty="0"/>
              <a:t>Ett långverkande insulin tar man som basinsulin en gång per dygn, vanligtvis till natten men det kan även tas på morgonen. Om det behövs kan man ta det långverkande insulinet två gånger per dygn. Insulinet börjar verka efter två till fyra timmar. Ett långverkande insulin verkar jämnare över dygnet och det ger ingen tydlig maximal effekt på samma sätt som med de mer snabbverkande typerna. Effekten sitter i under 16 till 28 timmar. </a:t>
            </a:r>
          </a:p>
          <a:p>
            <a:pPr marL="0" indent="0">
              <a:buNone/>
            </a:pPr>
            <a:endParaRPr lang="sv-SE" dirty="0"/>
          </a:p>
          <a:p>
            <a:r>
              <a:rPr lang="sv-SE" dirty="0"/>
              <a:t>Exempel på långverkande insulin är </a:t>
            </a:r>
            <a:r>
              <a:rPr lang="sv-SE" dirty="0" err="1"/>
              <a:t>Lantus</a:t>
            </a:r>
            <a:r>
              <a:rPr lang="sv-SE" dirty="0"/>
              <a:t>.</a:t>
            </a:r>
          </a:p>
        </p:txBody>
      </p:sp>
    </p:spTree>
    <p:extLst>
      <p:ext uri="{BB962C8B-B14F-4D97-AF65-F5344CB8AC3E}">
        <p14:creationId xmlns:p14="http://schemas.microsoft.com/office/powerpoint/2010/main" val="3234574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Vad är diabetes</a:t>
            </a:r>
          </a:p>
        </p:txBody>
      </p:sp>
      <p:sp>
        <p:nvSpPr>
          <p:cNvPr id="3" name="Platshållare för innehåll 2"/>
          <p:cNvSpPr>
            <a:spLocks noGrp="1"/>
          </p:cNvSpPr>
          <p:nvPr>
            <p:ph idx="1"/>
          </p:nvPr>
        </p:nvSpPr>
        <p:spPr>
          <a:xfrm>
            <a:off x="457200" y="1600200"/>
            <a:ext cx="8229600" cy="5038725"/>
          </a:xfrm>
        </p:spPr>
        <p:txBody>
          <a:bodyPr>
            <a:normAutofit fontScale="92500" lnSpcReduction="20000"/>
          </a:bodyPr>
          <a:lstStyle/>
          <a:p>
            <a:r>
              <a:rPr lang="sv-SE" b="1" dirty="0"/>
              <a:t>Diabetes, en av våra stora folksjukdomar</a:t>
            </a:r>
            <a:r>
              <a:rPr lang="sv-SE" dirty="0"/>
              <a:t>, är inte en utan flera olika sjukdomar. Den gemensamma nämnaren är att sockerhalten i blodet är för hög. Det höga blodsockret beror på brist på insulin, ett hormon som bildas i bukspottskörteln. </a:t>
            </a:r>
          </a:p>
          <a:p>
            <a:r>
              <a:rPr lang="sv-SE" b="1" dirty="0"/>
              <a:t>När man äter bryts matens kolhydrater ned till socker</a:t>
            </a:r>
            <a:r>
              <a:rPr lang="sv-SE" dirty="0"/>
              <a:t>, som strömmar ut i blodet från mag- tarmkanalen. Alla celler i kroppen behöver socker för att fungera. Insulinets uppgift är att ”öppna” cellerna så att de kan släppa in sockret. Insulinet fungerar som en ”nyckel till cellerna”. </a:t>
            </a:r>
          </a:p>
          <a:p>
            <a:r>
              <a:rPr lang="sv-SE" b="1" dirty="0"/>
              <a:t>Den som inte har diabetes får automatiskt ökad insulinproduktion i samband med måltid</a:t>
            </a:r>
            <a:r>
              <a:rPr lang="sv-SE" dirty="0"/>
              <a:t>. Det gör att mer socker kan strömma in i kroppens celler och sockerhalten i blodet förblir ganska jämn. Blodsockret varierar mellan 3.5 – 5.5 mmol/l innan man äter på morgonen. </a:t>
            </a:r>
          </a:p>
          <a:p>
            <a:r>
              <a:rPr lang="sv-SE" b="1" dirty="0"/>
              <a:t>Den som har diabetes lider brist på insulin</a:t>
            </a:r>
            <a:r>
              <a:rPr lang="sv-SE" dirty="0"/>
              <a:t>. Utan insulin kan inte sockret komma in i cellerna. Det stannar kvar i blodet och blodsockernivån stiger. </a:t>
            </a:r>
          </a:p>
        </p:txBody>
      </p:sp>
    </p:spTree>
    <p:extLst>
      <p:ext uri="{BB962C8B-B14F-4D97-AF65-F5344CB8AC3E}">
        <p14:creationId xmlns:p14="http://schemas.microsoft.com/office/powerpoint/2010/main" val="1451514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b="1" dirty="0"/>
              <a:t>Blandinsulin</a:t>
            </a:r>
          </a:p>
        </p:txBody>
      </p:sp>
      <p:sp>
        <p:nvSpPr>
          <p:cNvPr id="3" name="Platshållare för innehåll 2"/>
          <p:cNvSpPr>
            <a:spLocks noGrp="1"/>
          </p:cNvSpPr>
          <p:nvPr>
            <p:ph idx="1"/>
          </p:nvPr>
        </p:nvSpPr>
        <p:spPr/>
        <p:txBody>
          <a:bodyPr/>
          <a:lstStyle/>
          <a:p>
            <a:r>
              <a:rPr lang="sv-SE" dirty="0"/>
              <a:t>Det finns olika typer av blandinsulin. Den typen av insulin är blandningar mellan direktverkande och medellångverkande insulin i olika proportioner. Man tar oftast blandinsulin två gånger per dygn, vanligen till frukost och middag. Med blandinsulin kommer effekten efter 15 till 20 minuter. De har störst effekt efter 30 minuter och upp till 12 timmar, och effekten sitter i under 10 till 24 timmar.</a:t>
            </a:r>
          </a:p>
          <a:p>
            <a:pPr marL="0" indent="0">
              <a:buNone/>
            </a:pPr>
            <a:r>
              <a:rPr lang="sv-SE" dirty="0"/>
              <a:t> </a:t>
            </a:r>
          </a:p>
          <a:p>
            <a:r>
              <a:rPr lang="sv-SE" dirty="0"/>
              <a:t>Exempel på blandinsulin är </a:t>
            </a:r>
            <a:r>
              <a:rPr lang="sv-SE" dirty="0" err="1"/>
              <a:t>NovoMix</a:t>
            </a:r>
            <a:r>
              <a:rPr lang="sv-SE" dirty="0"/>
              <a:t>. </a:t>
            </a:r>
          </a:p>
        </p:txBody>
      </p:sp>
    </p:spTree>
    <p:extLst>
      <p:ext uri="{BB962C8B-B14F-4D97-AF65-F5344CB8AC3E}">
        <p14:creationId xmlns:p14="http://schemas.microsoft.com/office/powerpoint/2010/main" val="1876204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Insulinpennor</a:t>
            </a:r>
          </a:p>
        </p:txBody>
      </p:sp>
      <p:sp>
        <p:nvSpPr>
          <p:cNvPr id="3" name="Platshållare för innehåll 2"/>
          <p:cNvSpPr>
            <a:spLocks noGrp="1"/>
          </p:cNvSpPr>
          <p:nvPr>
            <p:ph idx="1"/>
          </p:nvPr>
        </p:nvSpPr>
        <p:spPr>
          <a:xfrm>
            <a:off x="457200" y="1417638"/>
            <a:ext cx="8229600" cy="5440362"/>
          </a:xfrm>
        </p:spPr>
        <p:txBody>
          <a:bodyPr>
            <a:normAutofit fontScale="70000" lnSpcReduction="20000"/>
          </a:bodyPr>
          <a:lstStyle/>
          <a:p>
            <a:r>
              <a:rPr lang="sv-SE" dirty="0"/>
              <a:t>Insulinsprutor ser oftast ut som pennor och kallas därför insulinpennor. Det finns insulinpennor av engångstyp som är fyllda med en viss mängd insulin och som kastas när de har använts. Det finns också flergångpennor som fylls med en ny ampull när insulinet har tagit slut. </a:t>
            </a:r>
          </a:p>
          <a:p>
            <a:pPr marL="0" indent="0">
              <a:buNone/>
            </a:pPr>
            <a:endParaRPr lang="sv-SE" dirty="0"/>
          </a:p>
          <a:p>
            <a:r>
              <a:rPr lang="sv-SE" dirty="0"/>
              <a:t>Insulin doseras i så kallade enheter och alla insulinsorter innehåller 100 enheter insulin per milliliter. Insulinpennor är graderade i enheter och det innebär att risken för feldoseringar minskas. </a:t>
            </a:r>
          </a:p>
          <a:p>
            <a:pPr marL="0" indent="0">
              <a:buNone/>
            </a:pPr>
            <a:endParaRPr lang="sv-SE" dirty="0"/>
          </a:p>
          <a:p>
            <a:r>
              <a:rPr lang="sv-SE" dirty="0"/>
              <a:t>I ena änden av insulinpennan sätter man på en nål. Moderna insulinnålar är mycket tunna och injektionen känns därför nästan inte alls. Nålen på insulinpennan ska bytas före varje ny injektion. </a:t>
            </a:r>
          </a:p>
          <a:p>
            <a:pPr marL="0" indent="0">
              <a:buNone/>
            </a:pPr>
            <a:endParaRPr lang="sv-SE" dirty="0"/>
          </a:p>
          <a:p>
            <a:r>
              <a:rPr lang="sv-SE" dirty="0"/>
              <a:t>I andra änden på insulinpennan sitter en knapp. På flergångspennor vrider man på knappen för att ställa in den mängd insulin man ska ta. På pennan finns en skala som tydligt visar hur många enheter insulin som man har vridit fram. </a:t>
            </a:r>
          </a:p>
          <a:p>
            <a:pPr marL="0" indent="0">
              <a:buNone/>
            </a:pPr>
            <a:endParaRPr lang="sv-SE" dirty="0"/>
          </a:p>
          <a:p>
            <a:r>
              <a:rPr lang="sv-SE" dirty="0"/>
              <a:t>När man ska ta sprutan nyper man med tummen och pekfingret så att man får ett kraftigt hudveck i magen eller på låret, beroende på var man ska injicera sitt insulin. Sedan sticker man in nålen i hudvecket och trycker på knappen i pennans andra ände. Man måste trycka på knappen tills allt insulin har sprutats in. </a:t>
            </a:r>
          </a:p>
        </p:txBody>
      </p:sp>
    </p:spTree>
    <p:extLst>
      <p:ext uri="{BB962C8B-B14F-4D97-AF65-F5344CB8AC3E}">
        <p14:creationId xmlns:p14="http://schemas.microsoft.com/office/powerpoint/2010/main" val="2789769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4F9B39-B0ED-D780-1B88-BCD7A199464E}"/>
              </a:ext>
            </a:extLst>
          </p:cNvPr>
          <p:cNvSpPr>
            <a:spLocks noGrp="1"/>
          </p:cNvSpPr>
          <p:nvPr>
            <p:ph type="title"/>
          </p:nvPr>
        </p:nvSpPr>
        <p:spPr/>
        <p:txBody>
          <a:bodyPr>
            <a:normAutofit fontScale="90000"/>
          </a:bodyPr>
          <a:lstStyle/>
          <a:p>
            <a:pPr algn="ctr"/>
            <a:r>
              <a:rPr lang="sv-SE" dirty="0"/>
              <a:t>Iordningställande av dos – praktisk hantering av pennan </a:t>
            </a:r>
          </a:p>
        </p:txBody>
      </p:sp>
      <p:sp>
        <p:nvSpPr>
          <p:cNvPr id="3" name="Platshållare för innehåll 2">
            <a:extLst>
              <a:ext uri="{FF2B5EF4-FFF2-40B4-BE49-F238E27FC236}">
                <a16:creationId xmlns:a16="http://schemas.microsoft.com/office/drawing/2014/main" id="{4222205A-AB10-7ED7-A8B3-AC11F00D9D14}"/>
              </a:ext>
            </a:extLst>
          </p:cNvPr>
          <p:cNvSpPr>
            <a:spLocks noGrp="1"/>
          </p:cNvSpPr>
          <p:nvPr>
            <p:ph idx="1"/>
          </p:nvPr>
        </p:nvSpPr>
        <p:spPr>
          <a:xfrm>
            <a:off x="161365" y="1600201"/>
            <a:ext cx="8525435" cy="4110318"/>
          </a:xfrm>
        </p:spPr>
        <p:txBody>
          <a:bodyPr/>
          <a:lstStyle/>
          <a:p>
            <a:r>
              <a:rPr lang="sv-SE" dirty="0"/>
              <a:t>Vissa insulinsorter ska blandas – se </a:t>
            </a:r>
            <a:r>
              <a:rPr lang="sv-SE" dirty="0" err="1"/>
              <a:t>bipacksedel</a:t>
            </a:r>
            <a:r>
              <a:rPr lang="sv-SE" dirty="0"/>
              <a:t> </a:t>
            </a:r>
          </a:p>
          <a:p>
            <a:r>
              <a:rPr lang="sv-SE" dirty="0"/>
              <a:t>Skruva på en sticksäker kanyl</a:t>
            </a:r>
          </a:p>
          <a:p>
            <a:r>
              <a:rPr lang="sv-SE" dirty="0"/>
              <a:t>Avlägsna luftbubblor och testa pennan/ kanyl </a:t>
            </a:r>
          </a:p>
          <a:p>
            <a:pPr marL="0" indent="0">
              <a:buNone/>
            </a:pPr>
            <a:r>
              <a:rPr lang="sv-SE" dirty="0"/>
              <a:t>- Dra upp 2 enheter och tryck ut, ska komma ut en droppe</a:t>
            </a:r>
          </a:p>
          <a:p>
            <a:r>
              <a:rPr lang="sv-SE" dirty="0"/>
              <a:t>Kontrollera ordinationen</a:t>
            </a:r>
          </a:p>
          <a:p>
            <a:r>
              <a:rPr lang="sv-SE" dirty="0"/>
              <a:t>Gör rimlighetsbedömning av dosen</a:t>
            </a:r>
          </a:p>
          <a:p>
            <a:r>
              <a:rPr lang="sv-SE" dirty="0"/>
              <a:t>Skruva fram rätt dos, om du vridit för långt går det att vrida tillbaka till rätt dos </a:t>
            </a:r>
          </a:p>
        </p:txBody>
      </p:sp>
    </p:spTree>
    <p:extLst>
      <p:ext uri="{BB962C8B-B14F-4D97-AF65-F5344CB8AC3E}">
        <p14:creationId xmlns:p14="http://schemas.microsoft.com/office/powerpoint/2010/main" val="4152391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73CD4A-99B3-928F-C31C-78AA82FC23AC}"/>
              </a:ext>
            </a:extLst>
          </p:cNvPr>
          <p:cNvSpPr>
            <a:spLocks noGrp="1"/>
          </p:cNvSpPr>
          <p:nvPr>
            <p:ph type="title"/>
          </p:nvPr>
        </p:nvSpPr>
        <p:spPr/>
        <p:txBody>
          <a:bodyPr>
            <a:normAutofit fontScale="90000"/>
          </a:bodyPr>
          <a:lstStyle/>
          <a:p>
            <a:pPr algn="ctr"/>
            <a:r>
              <a:rPr lang="sv-SE" dirty="0"/>
              <a:t>Kontroll av insulinpenna eller annat läkemedel för injektion</a:t>
            </a:r>
          </a:p>
        </p:txBody>
      </p:sp>
      <p:sp>
        <p:nvSpPr>
          <p:cNvPr id="3" name="Platshållare för innehåll 2">
            <a:extLst>
              <a:ext uri="{FF2B5EF4-FFF2-40B4-BE49-F238E27FC236}">
                <a16:creationId xmlns:a16="http://schemas.microsoft.com/office/drawing/2014/main" id="{84205942-A0F5-23D3-3D83-E8CA9378A7B0}"/>
              </a:ext>
            </a:extLst>
          </p:cNvPr>
          <p:cNvSpPr>
            <a:spLocks noGrp="1"/>
          </p:cNvSpPr>
          <p:nvPr>
            <p:ph idx="1"/>
          </p:nvPr>
        </p:nvSpPr>
        <p:spPr/>
        <p:txBody>
          <a:bodyPr/>
          <a:lstStyle/>
          <a:p>
            <a:pPr marL="0" indent="0">
              <a:buNone/>
            </a:pPr>
            <a:r>
              <a:rPr lang="sv-SE" dirty="0"/>
              <a:t>Innan du ger läkemedel ska du kontrollera följande</a:t>
            </a:r>
          </a:p>
          <a:p>
            <a:pPr>
              <a:buFont typeface="Wingdings" panose="05000000000000000000" pitchFamily="2" charset="2"/>
              <a:buChar char="Ø"/>
            </a:pPr>
            <a:r>
              <a:rPr lang="sv-SE" dirty="0"/>
              <a:t>Rätt penna</a:t>
            </a:r>
          </a:p>
          <a:p>
            <a:pPr>
              <a:buFont typeface="Wingdings" panose="05000000000000000000" pitchFamily="2" charset="2"/>
              <a:buChar char="Ø"/>
            </a:pPr>
            <a:r>
              <a:rPr lang="sv-SE" dirty="0"/>
              <a:t>Hållbarheten – om öppnad – står det datum?</a:t>
            </a:r>
          </a:p>
          <a:p>
            <a:pPr>
              <a:buFont typeface="Wingdings" panose="05000000000000000000" pitchFamily="2" charset="2"/>
              <a:buChar char="Ø"/>
            </a:pPr>
            <a:r>
              <a:rPr lang="sv-SE" dirty="0"/>
              <a:t>Att det inte finns klumpar eller missfärgningar </a:t>
            </a:r>
          </a:p>
          <a:p>
            <a:pPr>
              <a:buFont typeface="Wingdings" panose="05000000000000000000" pitchFamily="2" charset="2"/>
              <a:buChar char="Ø"/>
            </a:pPr>
            <a:r>
              <a:rPr lang="sv-SE" dirty="0"/>
              <a:t>Tillräckligt mycket kvar – ta en ny penna om antalet enheter inte räcker till hela dosen </a:t>
            </a:r>
          </a:p>
          <a:p>
            <a:pPr>
              <a:buFont typeface="Wingdings" panose="05000000000000000000" pitchFamily="2" charset="2"/>
              <a:buChar char="Ø"/>
            </a:pPr>
            <a:r>
              <a:rPr lang="sv-SE" dirty="0"/>
              <a:t>Koncentrerar dig på en sort i taget om personen har flera sorter som skall ges vid samma tillfälle. </a:t>
            </a:r>
          </a:p>
          <a:p>
            <a:pPr marL="0" indent="0">
              <a:buNone/>
            </a:pPr>
            <a:r>
              <a:rPr lang="sv-SE" dirty="0"/>
              <a:t> </a:t>
            </a:r>
          </a:p>
          <a:p>
            <a:pPr marL="0" indent="0">
              <a:buNone/>
            </a:pPr>
            <a:endParaRPr lang="sv-SE" dirty="0"/>
          </a:p>
        </p:txBody>
      </p:sp>
    </p:spTree>
    <p:extLst>
      <p:ext uri="{BB962C8B-B14F-4D97-AF65-F5344CB8AC3E}">
        <p14:creationId xmlns:p14="http://schemas.microsoft.com/office/powerpoint/2010/main" val="2302324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953272"/>
          </a:xfrm>
        </p:spPr>
        <p:txBody>
          <a:bodyPr>
            <a:normAutofit/>
          </a:bodyPr>
          <a:lstStyle/>
          <a:p>
            <a:r>
              <a:rPr lang="sv-SE" dirty="0"/>
              <a:t>Så här injicerar du insulin!</a:t>
            </a:r>
          </a:p>
        </p:txBody>
      </p:sp>
      <p:sp>
        <p:nvSpPr>
          <p:cNvPr id="3" name="Platshållare för innehåll 2"/>
          <p:cNvSpPr>
            <a:spLocks noGrp="1"/>
          </p:cNvSpPr>
          <p:nvPr>
            <p:ph idx="1"/>
          </p:nvPr>
        </p:nvSpPr>
        <p:spPr>
          <a:xfrm>
            <a:off x="215153" y="1619793"/>
            <a:ext cx="8471647" cy="4963569"/>
          </a:xfrm>
        </p:spPr>
        <p:txBody>
          <a:bodyPr>
            <a:normAutofit fontScale="85000" lnSpcReduction="10000"/>
          </a:bodyPr>
          <a:lstStyle/>
          <a:p>
            <a:pPr marL="0" indent="0">
              <a:buNone/>
            </a:pPr>
            <a:endParaRPr lang="sv-SE" dirty="0"/>
          </a:p>
          <a:p>
            <a:r>
              <a:rPr lang="sv-SE" dirty="0"/>
              <a:t>Insulin ska injiceras i fettlagret som finns under huden.</a:t>
            </a:r>
          </a:p>
          <a:p>
            <a:r>
              <a:rPr lang="sv-SE" dirty="0"/>
              <a:t>Vanligaste området är magen – området runt naveln</a:t>
            </a:r>
          </a:p>
          <a:p>
            <a:r>
              <a:rPr lang="sv-SE" dirty="0"/>
              <a:t>Lämpliga områden är </a:t>
            </a:r>
            <a:r>
              <a:rPr lang="sv-SE" dirty="0" err="1"/>
              <a:t>förrutom</a:t>
            </a:r>
            <a:r>
              <a:rPr lang="sv-SE" dirty="0"/>
              <a:t> magen (som är vanligast) , skinkans övre yttre del och låret. </a:t>
            </a:r>
          </a:p>
          <a:p>
            <a:r>
              <a:rPr lang="sv-SE" dirty="0"/>
              <a:t>Injektionsområde skall anges och ordineras av ansvarig sjuksköterska </a:t>
            </a:r>
          </a:p>
          <a:p>
            <a:r>
              <a:rPr lang="sv-SE" dirty="0"/>
              <a:t>Olika områden på kroppen suger upp insulinet olika fort. Snabbast är uppsugningen i magen. Därefter kommer skinkans övre yttre del och långsammast är uppsugningen i låret. </a:t>
            </a:r>
          </a:p>
          <a:p>
            <a:pPr marL="0" indent="0">
              <a:buNone/>
            </a:pPr>
            <a:r>
              <a:rPr lang="sv-SE" dirty="0"/>
              <a:t>Känn på stället du tänker injicera på – </a:t>
            </a:r>
          </a:p>
          <a:p>
            <a:r>
              <a:rPr lang="sv-SE" dirty="0"/>
              <a:t>Mjukt = bra ställe </a:t>
            </a:r>
          </a:p>
          <a:p>
            <a:r>
              <a:rPr lang="sv-SE" dirty="0"/>
              <a:t>Knutar / hårt = ge inte där </a:t>
            </a:r>
          </a:p>
          <a:p>
            <a:r>
              <a:rPr lang="sv-SE" dirty="0"/>
              <a:t>För att minska risken för att förhårdnader /fettkuddar uppkommer ska du injicera insulinet på olika ställen varje gång inom området som är angivet. </a:t>
            </a:r>
          </a:p>
          <a:p>
            <a:endParaRPr lang="sv-SE" dirty="0"/>
          </a:p>
          <a:p>
            <a:pPr marL="0" indent="0">
              <a:buNone/>
            </a:pPr>
            <a:endParaRPr lang="sv-SE" dirty="0"/>
          </a:p>
        </p:txBody>
      </p:sp>
    </p:spTree>
    <p:extLst>
      <p:ext uri="{BB962C8B-B14F-4D97-AF65-F5344CB8AC3E}">
        <p14:creationId xmlns:p14="http://schemas.microsoft.com/office/powerpoint/2010/main" val="3418432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Innan du ger insulin</a:t>
            </a:r>
          </a:p>
        </p:txBody>
      </p:sp>
      <p:sp>
        <p:nvSpPr>
          <p:cNvPr id="3" name="Platshållare för innehåll 2"/>
          <p:cNvSpPr>
            <a:spLocks noGrp="1"/>
          </p:cNvSpPr>
          <p:nvPr>
            <p:ph idx="1"/>
          </p:nvPr>
        </p:nvSpPr>
        <p:spPr/>
        <p:txBody>
          <a:bodyPr>
            <a:normAutofit fontScale="85000" lnSpcReduction="20000"/>
          </a:bodyPr>
          <a:lstStyle/>
          <a:p>
            <a:r>
              <a:rPr lang="sv-SE" dirty="0"/>
              <a:t>Fråga hur personen mår och se om han/hon mår som vanligt. Om avvikelse från det normala kan </a:t>
            </a:r>
            <a:r>
              <a:rPr lang="sv-SE" dirty="0" err="1"/>
              <a:t>iakakttas</a:t>
            </a:r>
            <a:r>
              <a:rPr lang="sv-SE" dirty="0"/>
              <a:t> t ex irritation, feber, illamående, svettningar, törst, oro, onormal trötthet kontaktar du sjuksköterska och kontrollerar P-</a:t>
            </a:r>
            <a:r>
              <a:rPr lang="sv-SE" dirty="0" err="1"/>
              <a:t>glucos</a:t>
            </a:r>
            <a:r>
              <a:rPr lang="sv-SE" dirty="0"/>
              <a:t> </a:t>
            </a:r>
            <a:r>
              <a:rPr lang="sv-SE" b="1" dirty="0"/>
              <a:t>INNAN </a:t>
            </a:r>
            <a:r>
              <a:rPr lang="sv-SE" dirty="0"/>
              <a:t>du ger insulin. </a:t>
            </a:r>
          </a:p>
          <a:p>
            <a:r>
              <a:rPr lang="sv-SE" dirty="0"/>
              <a:t>Måltidsinsulin eller mixinsulin? Mat på bordet! </a:t>
            </a:r>
          </a:p>
          <a:p>
            <a:r>
              <a:rPr lang="sv-SE" dirty="0"/>
              <a:t>Tänk på basala hygienrutiner. – Tvätta händerna , ta på engångshandskar</a:t>
            </a:r>
          </a:p>
          <a:p>
            <a:r>
              <a:rPr lang="sv-SE" dirty="0"/>
              <a:t>Kontrollera läkemedelslista </a:t>
            </a:r>
          </a:p>
          <a:p>
            <a:r>
              <a:rPr lang="sv-SE" dirty="0"/>
              <a:t>Kontrollera signeringslistan, så att personen inte redan fått insulin.</a:t>
            </a:r>
          </a:p>
          <a:p>
            <a:r>
              <a:rPr lang="sv-SE" dirty="0"/>
              <a:t>Kontrollera alltid att det är rätt person du tänkt ge insulin – namn och personnummer</a:t>
            </a:r>
          </a:p>
          <a:p>
            <a:r>
              <a:rPr lang="sv-SE" dirty="0"/>
              <a:t>Rätt dag och tidpunkt   </a:t>
            </a:r>
          </a:p>
          <a:p>
            <a:r>
              <a:rPr lang="sv-SE" dirty="0"/>
              <a:t>Rätt läkemedel, rätt insulinsort</a:t>
            </a:r>
          </a:p>
          <a:p>
            <a:r>
              <a:rPr lang="sv-SE" dirty="0"/>
              <a:t>Rätt dos (antal enheter )  - Räcker det som finns i pennan ? </a:t>
            </a:r>
          </a:p>
        </p:txBody>
      </p:sp>
    </p:spTree>
    <p:extLst>
      <p:ext uri="{BB962C8B-B14F-4D97-AF65-F5344CB8AC3E}">
        <p14:creationId xmlns:p14="http://schemas.microsoft.com/office/powerpoint/2010/main" val="199797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A743F6-BAD4-CC52-5E0B-8F1FB06327DE}"/>
              </a:ext>
            </a:extLst>
          </p:cNvPr>
          <p:cNvSpPr>
            <a:spLocks noGrp="1"/>
          </p:cNvSpPr>
          <p:nvPr>
            <p:ph type="title"/>
          </p:nvPr>
        </p:nvSpPr>
        <p:spPr/>
        <p:txBody>
          <a:bodyPr/>
          <a:lstStyle/>
          <a:p>
            <a:pPr algn="ctr"/>
            <a:r>
              <a:rPr lang="sv-SE" dirty="0"/>
              <a:t>Viktigt </a:t>
            </a:r>
          </a:p>
        </p:txBody>
      </p:sp>
      <p:sp>
        <p:nvSpPr>
          <p:cNvPr id="3" name="Platshållare för innehåll 2">
            <a:extLst>
              <a:ext uri="{FF2B5EF4-FFF2-40B4-BE49-F238E27FC236}">
                <a16:creationId xmlns:a16="http://schemas.microsoft.com/office/drawing/2014/main" id="{87C9C1C1-F952-32B8-0B06-4A73B8C41C6F}"/>
              </a:ext>
            </a:extLst>
          </p:cNvPr>
          <p:cNvSpPr>
            <a:spLocks noGrp="1"/>
          </p:cNvSpPr>
          <p:nvPr>
            <p:ph idx="1"/>
          </p:nvPr>
        </p:nvSpPr>
        <p:spPr>
          <a:xfrm>
            <a:off x="107576" y="1600200"/>
            <a:ext cx="8579224" cy="3975847"/>
          </a:xfrm>
        </p:spPr>
        <p:txBody>
          <a:bodyPr/>
          <a:lstStyle/>
          <a:p>
            <a:r>
              <a:rPr lang="sv-SE" dirty="0"/>
              <a:t>Kontrollera alltid mot läkemedelslistan </a:t>
            </a:r>
          </a:p>
          <a:p>
            <a:r>
              <a:rPr lang="sv-SE" dirty="0"/>
              <a:t>Kontrollera på signeringslistan att läkemedlet inte redan är administrerat </a:t>
            </a:r>
          </a:p>
          <a:p>
            <a:r>
              <a:rPr lang="sv-SE" dirty="0"/>
              <a:t>Följ tidpunkt som står på läkemedelslistan och signeringslistan</a:t>
            </a:r>
          </a:p>
          <a:p>
            <a:pPr marL="0" indent="0">
              <a:buNone/>
            </a:pPr>
            <a:r>
              <a:rPr lang="sv-SE" dirty="0"/>
              <a:t>OM det står olika tidpunkter på läkemedelslistan och signeringslistan – </a:t>
            </a:r>
            <a:r>
              <a:rPr lang="sv-SE" b="1" dirty="0"/>
              <a:t>kontakta sjuksköterskan</a:t>
            </a:r>
          </a:p>
          <a:p>
            <a:pPr marL="0" indent="0">
              <a:buNone/>
            </a:pPr>
            <a:r>
              <a:rPr lang="sv-SE" dirty="0"/>
              <a:t>OM du är osäker på hur läkemedlet skall ges i förhållande till måltid , </a:t>
            </a:r>
            <a:r>
              <a:rPr lang="sv-SE" b="1" dirty="0"/>
              <a:t>kontakta sjuksköterskan </a:t>
            </a:r>
          </a:p>
        </p:txBody>
      </p:sp>
    </p:spTree>
    <p:extLst>
      <p:ext uri="{BB962C8B-B14F-4D97-AF65-F5344CB8AC3E}">
        <p14:creationId xmlns:p14="http://schemas.microsoft.com/office/powerpoint/2010/main" val="1823652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Lämpliga områden för injektion</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45407" y="1704111"/>
            <a:ext cx="1878328" cy="204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7346" y="1704111"/>
            <a:ext cx="2208164" cy="1535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04111"/>
            <a:ext cx="2229396" cy="1535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ktangel 3"/>
          <p:cNvSpPr/>
          <p:nvPr/>
        </p:nvSpPr>
        <p:spPr>
          <a:xfrm>
            <a:off x="400596" y="3947427"/>
            <a:ext cx="2286000" cy="1477328"/>
          </a:xfrm>
          <a:prstGeom prst="rect">
            <a:avLst/>
          </a:prstGeom>
        </p:spPr>
        <p:txBody>
          <a:bodyPr wrap="square">
            <a:spAutoFit/>
          </a:bodyPr>
          <a:lstStyle/>
          <a:p>
            <a:r>
              <a:rPr lang="sv-SE" dirty="0"/>
              <a:t>Injektion i magen ska ske runt naveln. (Lägg din knytnäve på naveln &amp; injicera utanför) 	</a:t>
            </a:r>
          </a:p>
        </p:txBody>
      </p:sp>
      <p:sp>
        <p:nvSpPr>
          <p:cNvPr id="5" name="Rektangel 4"/>
          <p:cNvSpPr/>
          <p:nvPr/>
        </p:nvSpPr>
        <p:spPr>
          <a:xfrm>
            <a:off x="3227346" y="3947427"/>
            <a:ext cx="2208164" cy="1200329"/>
          </a:xfrm>
          <a:prstGeom prst="rect">
            <a:avLst/>
          </a:prstGeom>
        </p:spPr>
        <p:txBody>
          <a:bodyPr wrap="square">
            <a:spAutoFit/>
          </a:bodyPr>
          <a:lstStyle/>
          <a:p>
            <a:r>
              <a:rPr lang="sv-SE" dirty="0"/>
              <a:t>Skinkans övre, yttre del har ett tjockt fettlager där injektion av insulin kan ske 	</a:t>
            </a:r>
          </a:p>
        </p:txBody>
      </p:sp>
      <p:sp>
        <p:nvSpPr>
          <p:cNvPr id="6" name="Rektangel 5"/>
          <p:cNvSpPr/>
          <p:nvPr/>
        </p:nvSpPr>
        <p:spPr>
          <a:xfrm>
            <a:off x="6245407" y="3897024"/>
            <a:ext cx="1878328" cy="1200329"/>
          </a:xfrm>
          <a:prstGeom prst="rect">
            <a:avLst/>
          </a:prstGeom>
        </p:spPr>
        <p:txBody>
          <a:bodyPr wrap="square">
            <a:spAutoFit/>
          </a:bodyPr>
          <a:lstStyle/>
          <a:p>
            <a:r>
              <a:rPr lang="sv-SE" dirty="0"/>
              <a:t>Lårens ovansida går att injicera i om inte fettlagret är alltför tunt 	</a:t>
            </a:r>
          </a:p>
        </p:txBody>
      </p:sp>
    </p:spTree>
    <p:extLst>
      <p:ext uri="{BB962C8B-B14F-4D97-AF65-F5344CB8AC3E}">
        <p14:creationId xmlns:p14="http://schemas.microsoft.com/office/powerpoint/2010/main" val="3467956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Injektionsnålar</a:t>
            </a:r>
          </a:p>
        </p:txBody>
      </p:sp>
      <p:sp>
        <p:nvSpPr>
          <p:cNvPr id="3" name="Platshållare för innehåll 2"/>
          <p:cNvSpPr>
            <a:spLocks noGrp="1"/>
          </p:cNvSpPr>
          <p:nvPr>
            <p:ph idx="1"/>
          </p:nvPr>
        </p:nvSpPr>
        <p:spPr>
          <a:xfrm>
            <a:off x="457200" y="2834640"/>
            <a:ext cx="8229600" cy="4114800"/>
          </a:xfrm>
        </p:spPr>
        <p:txBody>
          <a:bodyPr>
            <a:normAutofit/>
          </a:bodyPr>
          <a:lstStyle/>
          <a:p>
            <a:r>
              <a:rPr lang="sv-SE" sz="2000" dirty="0"/>
              <a:t>Utvecklingen av injektionsnålar har medfört tunnare, finare och kortare nålar. Ett omfattande forskningsarbete har därför gjort att injektionerna blivit mindre smärtsamma. Idag förordas en kort nål för att undvika att injektionen sker i muskelvävnad. Därför är 6 mm och 8 mm de nålar som de allra flesta använder. </a:t>
            </a:r>
          </a:p>
          <a:p>
            <a:r>
              <a:rPr lang="sv-SE" sz="2000" dirty="0"/>
              <a:t>Nålarna ska bara användas en gång. Om nålarna används flera gånger finns risk att huden skadas eller att nålen täpps till. </a:t>
            </a:r>
          </a:p>
          <a:p>
            <a:r>
              <a:rPr lang="sv-SE" sz="2000" dirty="0"/>
              <a:t>Efter injektion ska nålen tas av. Förvaring av penna ska alltså ske utan nålar för att förhindra läckage </a:t>
            </a:r>
          </a:p>
        </p:txBody>
      </p:sp>
      <p:pic>
        <p:nvPicPr>
          <p:cNvPr id="4" name="Bildobjekt 3">
            <a:extLst>
              <a:ext uri="{FF2B5EF4-FFF2-40B4-BE49-F238E27FC236}">
                <a16:creationId xmlns:a16="http://schemas.microsoft.com/office/drawing/2014/main" id="{AF922FEC-0880-482B-B399-B6DEB621FC34}"/>
              </a:ext>
            </a:extLst>
          </p:cNvPr>
          <p:cNvPicPr>
            <a:picLocks noChangeAspect="1"/>
          </p:cNvPicPr>
          <p:nvPr/>
        </p:nvPicPr>
        <p:blipFill>
          <a:blip r:embed="rId3"/>
          <a:stretch>
            <a:fillRect/>
          </a:stretch>
        </p:blipFill>
        <p:spPr>
          <a:xfrm>
            <a:off x="5284937" y="114285"/>
            <a:ext cx="3401863" cy="2011854"/>
          </a:xfrm>
          <a:prstGeom prst="rect">
            <a:avLst/>
          </a:prstGeom>
        </p:spPr>
      </p:pic>
    </p:spTree>
    <p:extLst>
      <p:ext uri="{BB962C8B-B14F-4D97-AF65-F5344CB8AC3E}">
        <p14:creationId xmlns:p14="http://schemas.microsoft.com/office/powerpoint/2010/main" val="1176419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4A0E33-CFBF-8326-20E7-228BC2666BDD}"/>
              </a:ext>
            </a:extLst>
          </p:cNvPr>
          <p:cNvSpPr>
            <a:spLocks noGrp="1"/>
          </p:cNvSpPr>
          <p:nvPr>
            <p:ph type="title"/>
          </p:nvPr>
        </p:nvSpPr>
        <p:spPr/>
        <p:txBody>
          <a:bodyPr/>
          <a:lstStyle/>
          <a:p>
            <a:pPr algn="ctr"/>
            <a:r>
              <a:rPr lang="sv-SE" dirty="0"/>
              <a:t>Injektionsteknik </a:t>
            </a:r>
          </a:p>
        </p:txBody>
      </p:sp>
      <p:pic>
        <p:nvPicPr>
          <p:cNvPr id="5" name="Platshållare för innehåll 4">
            <a:extLst>
              <a:ext uri="{FF2B5EF4-FFF2-40B4-BE49-F238E27FC236}">
                <a16:creationId xmlns:a16="http://schemas.microsoft.com/office/drawing/2014/main" id="{BF99415F-89E0-4D36-1971-F7FA22794D27}"/>
              </a:ext>
            </a:extLst>
          </p:cNvPr>
          <p:cNvPicPr>
            <a:picLocks noGrp="1" noChangeAspect="1"/>
          </p:cNvPicPr>
          <p:nvPr>
            <p:ph idx="1"/>
          </p:nvPr>
        </p:nvPicPr>
        <p:blipFill>
          <a:blip r:embed="rId3"/>
          <a:stretch>
            <a:fillRect/>
          </a:stretch>
        </p:blipFill>
        <p:spPr>
          <a:xfrm>
            <a:off x="577994" y="1730188"/>
            <a:ext cx="7535066" cy="3619002"/>
          </a:xfrm>
        </p:spPr>
      </p:pic>
    </p:spTree>
    <p:extLst>
      <p:ext uri="{BB962C8B-B14F-4D97-AF65-F5344CB8AC3E}">
        <p14:creationId xmlns:p14="http://schemas.microsoft.com/office/powerpoint/2010/main" val="3681379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latin typeface="Akagi-Bold"/>
              </a:rPr>
              <a:t>Diabetes</a:t>
            </a:r>
          </a:p>
        </p:txBody>
      </p:sp>
      <p:sp>
        <p:nvSpPr>
          <p:cNvPr id="3" name="Platshållare för innehåll 2"/>
          <p:cNvSpPr>
            <a:spLocks noGrp="1"/>
          </p:cNvSpPr>
          <p:nvPr>
            <p:ph idx="1"/>
          </p:nvPr>
        </p:nvSpPr>
        <p:spPr>
          <a:xfrm>
            <a:off x="381000" y="1076326"/>
            <a:ext cx="7715250" cy="4867276"/>
          </a:xfrm>
        </p:spPr>
        <p:txBody>
          <a:bodyPr>
            <a:normAutofit fontScale="92500"/>
          </a:bodyPr>
          <a:lstStyle/>
          <a:p>
            <a:pPr marL="0" indent="0">
              <a:buNone/>
            </a:pPr>
            <a:endParaRPr lang="sv-SE" b="1" i="1" dirty="0">
              <a:latin typeface="Akagi-Book"/>
            </a:endParaRPr>
          </a:p>
          <a:p>
            <a:pPr marL="0" indent="0">
              <a:buNone/>
            </a:pPr>
            <a:r>
              <a:rPr lang="sv-SE" b="1" i="1" dirty="0">
                <a:latin typeface="Akagi-Book"/>
              </a:rPr>
              <a:t>Det finns två former av diabetes</a:t>
            </a:r>
          </a:p>
          <a:p>
            <a:pPr marL="0" indent="0">
              <a:buNone/>
            </a:pPr>
            <a:endParaRPr lang="sv-SE" b="1" dirty="0">
              <a:latin typeface="Akagi-Book"/>
            </a:endParaRPr>
          </a:p>
          <a:p>
            <a:pPr marL="0" indent="0">
              <a:buNone/>
            </a:pPr>
            <a:r>
              <a:rPr lang="sv-SE" b="1" dirty="0">
                <a:latin typeface="Akagi-Book"/>
              </a:rPr>
              <a:t>Typ 1 Diabetes</a:t>
            </a:r>
          </a:p>
          <a:p>
            <a:pPr marL="0" indent="0">
              <a:buNone/>
            </a:pPr>
            <a:r>
              <a:rPr lang="sv-SE" dirty="0">
                <a:latin typeface="Akagi-Book"/>
              </a:rPr>
              <a:t>Är en autoimmun sjukdom och är alltid insulinkrävande. Kroppen saknar eller har nedsatt produktion av hormonet insulin.</a:t>
            </a:r>
          </a:p>
          <a:p>
            <a:pPr marL="0" indent="0">
              <a:buNone/>
            </a:pPr>
            <a:endParaRPr lang="sv-SE" dirty="0">
              <a:latin typeface="Akagi-Book"/>
            </a:endParaRPr>
          </a:p>
          <a:p>
            <a:pPr marL="0" indent="0">
              <a:buNone/>
            </a:pPr>
            <a:r>
              <a:rPr lang="sv-SE" b="1" dirty="0">
                <a:latin typeface="Akagi-Book"/>
              </a:rPr>
              <a:t>Typ 2 Diabetes</a:t>
            </a:r>
          </a:p>
          <a:p>
            <a:pPr marL="0" indent="0">
              <a:buNone/>
            </a:pPr>
            <a:r>
              <a:rPr lang="sv-SE" dirty="0">
                <a:latin typeface="Akagi-Book"/>
              </a:rPr>
              <a:t>Kroppens känslighet för insulin är nedsatt. Produktionen av insulin är normal eller förhöjd. Däremot har insulinet minskad effekt på vävnaderna i kroppen och blodsockret blir högt.</a:t>
            </a:r>
          </a:p>
        </p:txBody>
      </p:sp>
    </p:spTree>
    <p:extLst>
      <p:ext uri="{BB962C8B-B14F-4D97-AF65-F5344CB8AC3E}">
        <p14:creationId xmlns:p14="http://schemas.microsoft.com/office/powerpoint/2010/main" val="529562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Byt injektionsställe</a:t>
            </a:r>
          </a:p>
        </p:txBody>
      </p:sp>
      <p:sp>
        <p:nvSpPr>
          <p:cNvPr id="3" name="Platshållare för innehåll 2"/>
          <p:cNvSpPr>
            <a:spLocks noGrp="1"/>
          </p:cNvSpPr>
          <p:nvPr>
            <p:ph idx="1"/>
          </p:nvPr>
        </p:nvSpPr>
        <p:spPr/>
        <p:txBody>
          <a:bodyPr/>
          <a:lstStyle/>
          <a:p>
            <a:r>
              <a:rPr lang="sv-SE" dirty="0"/>
              <a:t>Om injektion sker på precis samma ställe varje gång finns risk att det bildas fettknölar under huden. Flytta därför injektionsstället några cm varje gång. </a:t>
            </a:r>
          </a:p>
          <a:p>
            <a:pPr marL="0" indent="0">
              <a:buNone/>
            </a:pPr>
            <a:endParaRPr lang="sv-SE" dirty="0"/>
          </a:p>
          <a:p>
            <a:r>
              <a:rPr lang="sv-SE" dirty="0"/>
              <a:t>Att helt byta injektionsställe dvs. byta från mage till lår eller skinka bör bara ske om man är medveten om att uppsugningen av insulin förändras och därmed effekten. Detta skall ordineras av sjuksköterska </a:t>
            </a:r>
          </a:p>
        </p:txBody>
      </p:sp>
    </p:spTree>
    <p:extLst>
      <p:ext uri="{BB962C8B-B14F-4D97-AF65-F5344CB8AC3E}">
        <p14:creationId xmlns:p14="http://schemas.microsoft.com/office/powerpoint/2010/main" val="2931748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Förvaring</a:t>
            </a:r>
          </a:p>
        </p:txBody>
      </p:sp>
      <p:sp>
        <p:nvSpPr>
          <p:cNvPr id="3" name="Platshållare för innehåll 2"/>
          <p:cNvSpPr>
            <a:spLocks noGrp="1"/>
          </p:cNvSpPr>
          <p:nvPr>
            <p:ph idx="1"/>
          </p:nvPr>
        </p:nvSpPr>
        <p:spPr>
          <a:xfrm>
            <a:off x="457200" y="1600200"/>
            <a:ext cx="8229600" cy="5009606"/>
          </a:xfrm>
        </p:spPr>
        <p:txBody>
          <a:bodyPr>
            <a:normAutofit fontScale="85000" lnSpcReduction="20000"/>
          </a:bodyPr>
          <a:lstStyle/>
          <a:p>
            <a:r>
              <a:rPr lang="sv-SE" dirty="0"/>
              <a:t>Insulin mår bäst av att förvaras i kylskåp vid 2-8 grader men det är hållbart upp till fyra veckor vid 25 grader.</a:t>
            </a:r>
          </a:p>
          <a:p>
            <a:pPr marL="0" indent="0">
              <a:buNone/>
            </a:pPr>
            <a:endParaRPr lang="sv-SE" dirty="0"/>
          </a:p>
          <a:p>
            <a:r>
              <a:rPr lang="sv-SE" dirty="0"/>
              <a:t>Den insulinpenna du använder ska du ha i rumstemperatur. </a:t>
            </a:r>
            <a:r>
              <a:rPr lang="sv-SE" b="1" dirty="0"/>
              <a:t>SKRIV UPP VILKET DATUM </a:t>
            </a:r>
            <a:r>
              <a:rPr lang="sv-SE" dirty="0"/>
              <a:t>du startat en ny insulinpenna för att hålla koll på hur länge pennan är använd. Det insulin som inte börjat använda förvaras alltid i kylskåp och helst i dörrfacket för att undvika att det fryser. </a:t>
            </a:r>
          </a:p>
          <a:p>
            <a:pPr marL="0" indent="0">
              <a:buNone/>
            </a:pPr>
            <a:endParaRPr lang="sv-SE" dirty="0"/>
          </a:p>
          <a:p>
            <a:r>
              <a:rPr lang="sv-SE" dirty="0"/>
              <a:t>Insulin får inte frysa. Om insulinet fryser kan det få sämre effekt och ska kastas bort. </a:t>
            </a:r>
          </a:p>
          <a:p>
            <a:pPr marL="0" indent="0">
              <a:buNone/>
            </a:pPr>
            <a:endParaRPr lang="sv-SE" dirty="0"/>
          </a:p>
          <a:p>
            <a:r>
              <a:rPr lang="sv-SE" dirty="0"/>
              <a:t>Insulin ska förvaras vid högst 25 grader. Om insulinet utsätts för stark värme kan det brytas ner och effekten av insulinet kan försämras. </a:t>
            </a:r>
          </a:p>
          <a:p>
            <a:pPr marL="0" indent="0">
              <a:buNone/>
            </a:pPr>
            <a:endParaRPr lang="sv-SE" dirty="0"/>
          </a:p>
          <a:p>
            <a:r>
              <a:rPr lang="sv-SE" dirty="0"/>
              <a:t>Var noga med att inte heller utsätta insulinet för starkt solljus. </a:t>
            </a:r>
          </a:p>
        </p:txBody>
      </p:sp>
    </p:spTree>
    <p:extLst>
      <p:ext uri="{BB962C8B-B14F-4D97-AF65-F5344CB8AC3E}">
        <p14:creationId xmlns:p14="http://schemas.microsoft.com/office/powerpoint/2010/main" val="2559553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D4F958-8219-8E8C-F08E-CD9CDC32EA61}"/>
              </a:ext>
            </a:extLst>
          </p:cNvPr>
          <p:cNvSpPr>
            <a:spLocks noGrp="1"/>
          </p:cNvSpPr>
          <p:nvPr>
            <p:ph type="title"/>
          </p:nvPr>
        </p:nvSpPr>
        <p:spPr/>
        <p:txBody>
          <a:bodyPr/>
          <a:lstStyle/>
          <a:p>
            <a:pPr algn="ctr"/>
            <a:r>
              <a:rPr lang="sv-SE" b="1" dirty="0"/>
              <a:t>Dokumentation</a:t>
            </a:r>
            <a:endParaRPr lang="sv-SE" dirty="0"/>
          </a:p>
        </p:txBody>
      </p:sp>
      <p:sp>
        <p:nvSpPr>
          <p:cNvPr id="3" name="Platshållare för innehåll 2">
            <a:extLst>
              <a:ext uri="{FF2B5EF4-FFF2-40B4-BE49-F238E27FC236}">
                <a16:creationId xmlns:a16="http://schemas.microsoft.com/office/drawing/2014/main" id="{EC8D2F27-0E31-32A9-6FF9-8969566CDC69}"/>
              </a:ext>
            </a:extLst>
          </p:cNvPr>
          <p:cNvSpPr>
            <a:spLocks noGrp="1"/>
          </p:cNvSpPr>
          <p:nvPr>
            <p:ph sz="half" idx="1"/>
          </p:nvPr>
        </p:nvSpPr>
        <p:spPr>
          <a:xfrm>
            <a:off x="457200" y="1294187"/>
            <a:ext cx="4823012" cy="5257799"/>
          </a:xfrm>
        </p:spPr>
        <p:txBody>
          <a:bodyPr>
            <a:normAutofit fontScale="25000" lnSpcReduction="20000"/>
          </a:bodyPr>
          <a:lstStyle/>
          <a:p>
            <a:endParaRPr lang="sv-SE" dirty="0"/>
          </a:p>
          <a:p>
            <a:r>
              <a:rPr lang="sv-SE" sz="8000" dirty="0"/>
              <a:t>Signering utförs genom digitalsignering via verksamhetsystemete </a:t>
            </a:r>
            <a:r>
              <a:rPr lang="sv-SE" sz="8000" dirty="0" err="1"/>
              <a:t>Lifecare</a:t>
            </a:r>
            <a:r>
              <a:rPr lang="sv-SE" sz="8000" dirty="0"/>
              <a:t>.</a:t>
            </a:r>
          </a:p>
          <a:p>
            <a:pPr marL="0" indent="0">
              <a:buNone/>
            </a:pPr>
            <a:endParaRPr lang="sv-SE" sz="8000" dirty="0"/>
          </a:p>
          <a:p>
            <a:r>
              <a:rPr lang="sv-SE" sz="8000" dirty="0"/>
              <a:t>Genom signering påvisas att du utfört delegerad åtgärd enligt de kontroller som behöver utföras för att det skall ske på ett patientsäkert och riktigt sätt. </a:t>
            </a:r>
          </a:p>
          <a:p>
            <a:pPr marL="0" indent="0">
              <a:buNone/>
            </a:pPr>
            <a:endParaRPr lang="sv-SE" sz="8000" dirty="0"/>
          </a:p>
          <a:p>
            <a:r>
              <a:rPr lang="sv-SE" sz="8000" dirty="0"/>
              <a:t>Under resultat i signering kan du även skriva det som är vikt att påtala – tex om kontakt med ssk gjorts och varför och vad ssk har rekommenderat </a:t>
            </a:r>
          </a:p>
          <a:p>
            <a:pPr marL="0" indent="0">
              <a:buNone/>
            </a:pPr>
            <a:endParaRPr lang="sv-SE" sz="8000" dirty="0"/>
          </a:p>
          <a:p>
            <a:r>
              <a:rPr lang="sv-SE" sz="8000" dirty="0"/>
              <a:t>Vid behov signering – här dokumenteras att kontakt med ssk gjorts och varför och vad ssk har rekommenderat </a:t>
            </a:r>
          </a:p>
          <a:p>
            <a:endParaRPr lang="sv-SE" dirty="0"/>
          </a:p>
        </p:txBody>
      </p:sp>
      <p:sp>
        <p:nvSpPr>
          <p:cNvPr id="4" name="Platshållare för innehåll 3">
            <a:extLst>
              <a:ext uri="{FF2B5EF4-FFF2-40B4-BE49-F238E27FC236}">
                <a16:creationId xmlns:a16="http://schemas.microsoft.com/office/drawing/2014/main" id="{739639F1-8695-DE5B-12DF-296B4F5375A2}"/>
              </a:ext>
            </a:extLst>
          </p:cNvPr>
          <p:cNvSpPr>
            <a:spLocks noGrp="1"/>
          </p:cNvSpPr>
          <p:nvPr>
            <p:ph sz="half" idx="2"/>
          </p:nvPr>
        </p:nvSpPr>
        <p:spPr>
          <a:xfrm>
            <a:off x="5378823" y="2238935"/>
            <a:ext cx="3209365" cy="2380129"/>
          </a:xfrm>
        </p:spPr>
        <p:txBody>
          <a:bodyPr>
            <a:normAutofit fontScale="25000" lnSpcReduction="20000"/>
          </a:bodyPr>
          <a:lstStyle/>
          <a:p>
            <a:endParaRPr lang="sv-SE" dirty="0"/>
          </a:p>
          <a:p>
            <a:pPr marL="0" indent="0">
              <a:buNone/>
            </a:pPr>
            <a:endParaRPr lang="sv-SE" sz="6200" dirty="0"/>
          </a:p>
          <a:p>
            <a:pPr marL="0" indent="0">
              <a:buNone/>
            </a:pPr>
            <a:r>
              <a:rPr lang="sv-SE" sz="8000" dirty="0"/>
              <a:t>Delegerad sjuksköterska kommer att gå igenom dokumentering vid insulindelgering. Så även läkemedelslistor och ordinationshandlingar som finns hos patienten </a:t>
            </a:r>
          </a:p>
          <a:p>
            <a:pPr marL="0" indent="0">
              <a:buNone/>
            </a:pPr>
            <a:endParaRPr lang="sv-SE" sz="3600" dirty="0"/>
          </a:p>
        </p:txBody>
      </p:sp>
    </p:spTree>
    <p:extLst>
      <p:ext uri="{BB962C8B-B14F-4D97-AF65-F5344CB8AC3E}">
        <p14:creationId xmlns:p14="http://schemas.microsoft.com/office/powerpoint/2010/main" val="2989958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FE567F-C6FA-4406-A8F5-58A8A8E735F7}"/>
              </a:ext>
            </a:extLst>
          </p:cNvPr>
          <p:cNvSpPr>
            <a:spLocks noGrp="1"/>
          </p:cNvSpPr>
          <p:nvPr>
            <p:ph type="title"/>
          </p:nvPr>
        </p:nvSpPr>
        <p:spPr/>
        <p:txBody>
          <a:bodyPr>
            <a:normAutofit/>
          </a:bodyPr>
          <a:lstStyle/>
          <a:p>
            <a:pPr algn="ctr"/>
            <a:r>
              <a:rPr lang="sv-SE" sz="2800" dirty="0"/>
              <a:t>Signeringslista insulin </a:t>
            </a:r>
            <a:br>
              <a:rPr lang="sv-SE" sz="2800" dirty="0"/>
            </a:br>
            <a:r>
              <a:rPr lang="sv-SE" sz="2800" dirty="0"/>
              <a:t>används endast vid dataavbrott </a:t>
            </a:r>
          </a:p>
        </p:txBody>
      </p:sp>
      <p:pic>
        <p:nvPicPr>
          <p:cNvPr id="5" name="Platshållare för innehåll 4" descr="En bild som visar bord&#10;&#10;Automatiskt genererad beskrivning">
            <a:extLst>
              <a:ext uri="{FF2B5EF4-FFF2-40B4-BE49-F238E27FC236}">
                <a16:creationId xmlns:a16="http://schemas.microsoft.com/office/drawing/2014/main" id="{B2A8799C-1A76-427E-841A-47E4675B3542}"/>
              </a:ext>
            </a:extLst>
          </p:cNvPr>
          <p:cNvPicPr>
            <a:picLocks noGrp="1" noChangeAspect="1"/>
          </p:cNvPicPr>
          <p:nvPr>
            <p:ph idx="1"/>
          </p:nvPr>
        </p:nvPicPr>
        <p:blipFill>
          <a:blip r:embed="rId3"/>
          <a:stretch>
            <a:fillRect/>
          </a:stretch>
        </p:blipFill>
        <p:spPr>
          <a:xfrm>
            <a:off x="924431" y="1600200"/>
            <a:ext cx="7295138" cy="4525963"/>
          </a:xfrm>
        </p:spPr>
      </p:pic>
    </p:spTree>
    <p:extLst>
      <p:ext uri="{BB962C8B-B14F-4D97-AF65-F5344CB8AC3E}">
        <p14:creationId xmlns:p14="http://schemas.microsoft.com/office/powerpoint/2010/main" val="3423226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F6FDEB-C6AC-4B6C-9B8B-D7EFB046E7D6}"/>
              </a:ext>
            </a:extLst>
          </p:cNvPr>
          <p:cNvSpPr>
            <a:spLocks noGrp="1"/>
          </p:cNvSpPr>
          <p:nvPr>
            <p:ph type="title"/>
          </p:nvPr>
        </p:nvSpPr>
        <p:spPr/>
        <p:txBody>
          <a:bodyPr>
            <a:normAutofit fontScale="90000"/>
          </a:bodyPr>
          <a:lstStyle/>
          <a:p>
            <a:pPr algn="ctr"/>
            <a:r>
              <a:rPr lang="sv-SE" sz="2800" dirty="0" err="1"/>
              <a:t>Pglucoskontrollista</a:t>
            </a:r>
            <a:r>
              <a:rPr lang="sv-SE" sz="2800" dirty="0"/>
              <a:t> </a:t>
            </a:r>
            <a:br>
              <a:rPr lang="sv-SE" sz="2800" dirty="0"/>
            </a:br>
            <a:r>
              <a:rPr lang="sv-SE" sz="2800" dirty="0"/>
              <a:t>- vid behovs insulin </a:t>
            </a:r>
            <a:br>
              <a:rPr lang="sv-SE" sz="2800" dirty="0"/>
            </a:br>
            <a:r>
              <a:rPr lang="sv-SE" sz="2800" dirty="0"/>
              <a:t>Vid dataavbrott </a:t>
            </a:r>
          </a:p>
        </p:txBody>
      </p:sp>
      <p:pic>
        <p:nvPicPr>
          <p:cNvPr id="5" name="Platshållare för innehåll 4" descr="En bild som visar bord&#10;&#10;Automatiskt genererad beskrivning">
            <a:extLst>
              <a:ext uri="{FF2B5EF4-FFF2-40B4-BE49-F238E27FC236}">
                <a16:creationId xmlns:a16="http://schemas.microsoft.com/office/drawing/2014/main" id="{BC7BE2B4-804F-46CD-8529-D72214569493}"/>
              </a:ext>
            </a:extLst>
          </p:cNvPr>
          <p:cNvPicPr>
            <a:picLocks noGrp="1" noChangeAspect="1"/>
          </p:cNvPicPr>
          <p:nvPr>
            <p:ph idx="1"/>
          </p:nvPr>
        </p:nvPicPr>
        <p:blipFill>
          <a:blip r:embed="rId2"/>
          <a:stretch>
            <a:fillRect/>
          </a:stretch>
        </p:blipFill>
        <p:spPr>
          <a:xfrm>
            <a:off x="1012724" y="1600200"/>
            <a:ext cx="7118552" cy="4525963"/>
          </a:xfrm>
        </p:spPr>
      </p:pic>
    </p:spTree>
    <p:extLst>
      <p:ext uri="{BB962C8B-B14F-4D97-AF65-F5344CB8AC3E}">
        <p14:creationId xmlns:p14="http://schemas.microsoft.com/office/powerpoint/2010/main" val="2219750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88758"/>
            <a:ext cx="8229600" cy="2133600"/>
          </a:xfrm>
        </p:spPr>
        <p:txBody>
          <a:bodyPr>
            <a:normAutofit fontScale="90000"/>
          </a:bodyPr>
          <a:lstStyle/>
          <a:p>
            <a:r>
              <a:rPr lang="sv-SE" dirty="0"/>
              <a:t>Så här använder du en insulinpenna</a:t>
            </a:r>
            <a:br>
              <a:rPr lang="sv-SE" dirty="0"/>
            </a:br>
            <a:r>
              <a:rPr lang="sv-SE" sz="2200" dirty="0"/>
              <a:t>Detta är allmänna rekommendationer som gäller alla pennor. Gå igenom handhavandet för de aktuella insulinpennor med den sjuksköterskan som ger dig din delegation Ta dig också tid att läsa det informationsblad som följer med pennan</a:t>
            </a:r>
            <a:r>
              <a:rPr lang="sv-SE" sz="2700" dirty="0"/>
              <a:t>. </a:t>
            </a:r>
          </a:p>
        </p:txBody>
      </p:sp>
      <p:sp>
        <p:nvSpPr>
          <p:cNvPr id="3" name="Platshållare för innehåll 2"/>
          <p:cNvSpPr>
            <a:spLocks noGrp="1"/>
          </p:cNvSpPr>
          <p:nvPr>
            <p:ph idx="1"/>
          </p:nvPr>
        </p:nvSpPr>
        <p:spPr>
          <a:xfrm>
            <a:off x="4539916" y="2422358"/>
            <a:ext cx="4146884" cy="3703805"/>
          </a:xfrm>
        </p:spPr>
        <p:txBody>
          <a:bodyPr>
            <a:normAutofit fontScale="85000" lnSpcReduction="20000"/>
          </a:bodyPr>
          <a:lstStyle/>
          <a:p>
            <a:endParaRPr lang="sv-SE" dirty="0"/>
          </a:p>
          <a:p>
            <a:r>
              <a:rPr lang="sv-SE" dirty="0"/>
              <a:t>Ta av hatten på pennan. Om du har en penna med ampull, ta bort ampullhållaren från själva pennan. Sätt i en insulinampull i hållaren. Sätt tillbaka hållaren på pennan. </a:t>
            </a:r>
          </a:p>
          <a:p>
            <a:pPr marL="0" indent="0">
              <a:buNone/>
            </a:pPr>
            <a:endParaRPr lang="sv-SE" dirty="0"/>
          </a:p>
          <a:p>
            <a:endParaRPr lang="sv-SE" dirty="0"/>
          </a:p>
          <a:p>
            <a:r>
              <a:rPr lang="sv-SE" dirty="0"/>
              <a:t>Om insulinet är grumligt, vicka försiktigt på pennan 10 gånger och rulla den mellan dina handflator 10 gånger för att blanda det. </a:t>
            </a:r>
          </a:p>
          <a:p>
            <a:pPr marL="0" indent="0">
              <a:buNone/>
            </a:pPr>
            <a:r>
              <a:rPr lang="sv-SE" dirty="0"/>
              <a:t>	</a:t>
            </a:r>
          </a:p>
          <a:p>
            <a:endParaRPr lang="sv-SE"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897" y="2594227"/>
            <a:ext cx="934299" cy="1856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196" y="2594227"/>
            <a:ext cx="934300" cy="1856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8897" y="4555623"/>
            <a:ext cx="1868598" cy="91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8897" y="5471360"/>
            <a:ext cx="1868598" cy="91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868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i="1" dirty="0"/>
              <a:t>Forts</a:t>
            </a:r>
            <a:r>
              <a:rPr lang="sv-SE" dirty="0"/>
              <a:t>. Så här använder du en insulinpenna</a:t>
            </a:r>
          </a:p>
        </p:txBody>
      </p:sp>
      <p:sp>
        <p:nvSpPr>
          <p:cNvPr id="3" name="Platshållare för innehåll 2"/>
          <p:cNvSpPr>
            <a:spLocks noGrp="1"/>
          </p:cNvSpPr>
          <p:nvPr>
            <p:ph idx="1"/>
          </p:nvPr>
        </p:nvSpPr>
        <p:spPr>
          <a:xfrm>
            <a:off x="4572000" y="1600200"/>
            <a:ext cx="4114800" cy="4525963"/>
          </a:xfrm>
        </p:spPr>
        <p:txBody>
          <a:bodyPr>
            <a:normAutofit fontScale="85000" lnSpcReduction="20000"/>
          </a:bodyPr>
          <a:lstStyle/>
          <a:p>
            <a:endParaRPr lang="sv-SE" dirty="0"/>
          </a:p>
          <a:p>
            <a:pPr marL="0" indent="0">
              <a:buNone/>
            </a:pPr>
            <a:endParaRPr lang="sv-SE" dirty="0"/>
          </a:p>
          <a:p>
            <a:r>
              <a:rPr lang="sv-SE" dirty="0"/>
              <a:t>Skruva på en NY kanyl före varje injektion. Ta först av det yttre skyddet på kanylen, sedan det inre. </a:t>
            </a:r>
          </a:p>
          <a:p>
            <a:pPr marL="0" indent="0">
              <a:buNone/>
            </a:pPr>
            <a:endParaRPr lang="sv-SE" dirty="0"/>
          </a:p>
          <a:p>
            <a:r>
              <a:rPr lang="sv-SE" dirty="0"/>
              <a:t>Före varje injektion ska du kontrollera att pennan fungerar. Ställ in en dos på 1-2 enheter. Håll pennan i en upprätt position och tryck långsamt på knappen. En liten droppe insulin ska kunna ses på kanylspetsen. Om inte, ställ om dosen och tryck på knappen igen tills du ser en droppe. 	</a:t>
            </a:r>
          </a:p>
          <a:p>
            <a:endParaRPr lang="sv-SE"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179" y="2012950"/>
            <a:ext cx="2008132" cy="198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179" y="4141788"/>
            <a:ext cx="2011011"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223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i="1" dirty="0"/>
              <a:t>Forts</a:t>
            </a:r>
            <a:r>
              <a:rPr lang="sv-SE" dirty="0"/>
              <a:t>. Så här använder du en insulinpenna</a:t>
            </a:r>
          </a:p>
        </p:txBody>
      </p:sp>
      <p:sp>
        <p:nvSpPr>
          <p:cNvPr id="3" name="Platshållare för innehåll 2"/>
          <p:cNvSpPr>
            <a:spLocks noGrp="1"/>
          </p:cNvSpPr>
          <p:nvPr>
            <p:ph idx="1"/>
          </p:nvPr>
        </p:nvSpPr>
        <p:spPr>
          <a:xfrm>
            <a:off x="4539916" y="1600200"/>
            <a:ext cx="4146884" cy="4525963"/>
          </a:xfrm>
        </p:spPr>
        <p:txBody>
          <a:bodyPr>
            <a:normAutofit fontScale="77500" lnSpcReduction="20000"/>
          </a:bodyPr>
          <a:lstStyle/>
          <a:p>
            <a:endParaRPr lang="sv-SE" dirty="0"/>
          </a:p>
          <a:p>
            <a:r>
              <a:rPr lang="sv-SE" dirty="0"/>
              <a:t>Ställ in dosen som läkare eller diabetessköterska har angivit, som står i ordinationshandlingen. </a:t>
            </a:r>
          </a:p>
          <a:p>
            <a:pPr marL="0" indent="0">
              <a:buNone/>
            </a:pPr>
            <a:endParaRPr lang="sv-SE" dirty="0"/>
          </a:p>
          <a:p>
            <a:r>
              <a:rPr lang="sv-SE" dirty="0"/>
              <a:t>När din penna är förberedd för injektion, tryck in kanylen hela vägen genom huden och injicera insulinet. Håll därefter in knappen under minst 10 sekunder så att du får allt insulin patienten behöver. Dra långsamt ut kanylen. </a:t>
            </a:r>
          </a:p>
          <a:p>
            <a:pPr marL="0" indent="0">
              <a:buNone/>
            </a:pPr>
            <a:endParaRPr lang="sv-SE" dirty="0"/>
          </a:p>
          <a:p>
            <a:r>
              <a:rPr lang="sv-SE" dirty="0"/>
              <a:t>När du är klar, ta bort kanylspetsen med en BD </a:t>
            </a:r>
            <a:r>
              <a:rPr lang="sv-SE" dirty="0" err="1"/>
              <a:t>Safe</a:t>
            </a:r>
            <a:r>
              <a:rPr lang="sv-SE" dirty="0"/>
              <a:t>-Clip™ och/eller lägg den i en låda för stickande/skärande avfall. 	</a:t>
            </a:r>
          </a:p>
          <a:p>
            <a:endParaRPr lang="sv-SE"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715" y="2012950"/>
            <a:ext cx="2011011"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714" y="4141787"/>
            <a:ext cx="2011012" cy="19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025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1" y="274638"/>
            <a:ext cx="4259178" cy="1143000"/>
          </a:xfrm>
        </p:spPr>
        <p:txBody>
          <a:bodyPr>
            <a:normAutofit fontScale="90000"/>
          </a:bodyPr>
          <a:lstStyle/>
          <a:p>
            <a:r>
              <a:rPr lang="sv-SE" dirty="0"/>
              <a:t>Sticksäkra kanyler</a:t>
            </a:r>
            <a:br>
              <a:rPr lang="sv-SE" dirty="0"/>
            </a:br>
            <a:r>
              <a:rPr lang="sv-SE" dirty="0"/>
              <a:t>”</a:t>
            </a:r>
            <a:r>
              <a:rPr lang="sv-SE" sz="3100" dirty="0"/>
              <a:t>säkerhetspennkanyl</a:t>
            </a:r>
            <a:r>
              <a:rPr lang="sv-SE" dirty="0"/>
              <a:t>”</a:t>
            </a:r>
          </a:p>
        </p:txBody>
      </p:sp>
      <p:sp>
        <p:nvSpPr>
          <p:cNvPr id="3" name="Platshållare för innehåll 2"/>
          <p:cNvSpPr>
            <a:spLocks noGrp="1"/>
          </p:cNvSpPr>
          <p:nvPr>
            <p:ph idx="1"/>
          </p:nvPr>
        </p:nvSpPr>
        <p:spPr>
          <a:xfrm>
            <a:off x="457201" y="2128586"/>
            <a:ext cx="8229599" cy="4609097"/>
          </a:xfrm>
        </p:spPr>
        <p:txBody>
          <a:bodyPr/>
          <a:lstStyle/>
          <a:p>
            <a:pPr marL="0" indent="0">
              <a:buNone/>
            </a:pPr>
            <a:r>
              <a:rPr lang="sv-SE" dirty="0"/>
              <a:t>Säkerhetspennkanylen är stickskyddad i BÅDA kanyländarna.</a:t>
            </a:r>
          </a:p>
          <a:p>
            <a:pPr marL="457200" indent="-457200">
              <a:buFont typeface="+mj-lt"/>
              <a:buAutoNum type="arabicPeriod"/>
            </a:pPr>
            <a:r>
              <a:rPr lang="sv-SE" dirty="0"/>
              <a:t>Förbered injektion</a:t>
            </a:r>
          </a:p>
          <a:p>
            <a:pPr marL="457200" indent="-457200">
              <a:buFont typeface="+mj-lt"/>
              <a:buAutoNum type="arabicPeriod"/>
            </a:pPr>
            <a:r>
              <a:rPr lang="sv-SE" dirty="0"/>
              <a:t>Aktivera stickskyddet……. Och injicera</a:t>
            </a:r>
          </a:p>
          <a:p>
            <a:pPr marL="457200" indent="-457200">
              <a:buFont typeface="+mj-lt"/>
              <a:buAutoNum type="arabicPeriod"/>
            </a:pPr>
            <a:r>
              <a:rPr lang="sv-SE" dirty="0"/>
              <a:t>Automatiskt, dubbelt skydd</a:t>
            </a:r>
          </a:p>
          <a:p>
            <a:pPr marL="457200" indent="-457200">
              <a:buFont typeface="+mj-lt"/>
              <a:buAutoNum type="arabicPeriod"/>
            </a:pPr>
            <a:r>
              <a:rPr lang="sv-SE" dirty="0"/>
              <a:t>Säkrare avfallshantering av nålar</a:t>
            </a:r>
          </a:p>
          <a:p>
            <a:pPr marL="457200" indent="-457200">
              <a:buFont typeface="+mj-lt"/>
              <a:buAutoNum type="arabicPeriod"/>
            </a:pPr>
            <a:endParaRPr lang="sv-SE" dirty="0"/>
          </a:p>
          <a:p>
            <a:pPr marL="0" indent="0">
              <a:buNone/>
            </a:pPr>
            <a:r>
              <a:rPr lang="sv-SE" i="1" dirty="0"/>
              <a:t>Demonstrationsfilm finns via länken:</a:t>
            </a:r>
          </a:p>
          <a:p>
            <a:pPr marL="0" indent="0">
              <a:buNone/>
            </a:pPr>
            <a:r>
              <a:rPr lang="sv-SE" dirty="0">
                <a:hlinkClick r:id="rId3"/>
              </a:rPr>
              <a:t>http://www.bd.com/se/diabetes/page.aspx?cat=31574&amp;id=63713</a:t>
            </a:r>
            <a:endParaRPr lang="sv-SE" dirty="0"/>
          </a:p>
          <a:p>
            <a:pPr marL="0" indent="0">
              <a:buNone/>
            </a:pPr>
            <a:endParaRPr lang="sv-SE"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7" y="117225"/>
            <a:ext cx="3402013" cy="201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517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ta kapillära prover</a:t>
            </a:r>
          </a:p>
        </p:txBody>
      </p:sp>
      <p:sp>
        <p:nvSpPr>
          <p:cNvPr id="3" name="Platshållare för innehåll 2"/>
          <p:cNvSpPr>
            <a:spLocks noGrp="1"/>
          </p:cNvSpPr>
          <p:nvPr>
            <p:ph idx="1"/>
          </p:nvPr>
        </p:nvSpPr>
        <p:spPr>
          <a:xfrm>
            <a:off x="457200" y="1600200"/>
            <a:ext cx="4227095" cy="4525963"/>
          </a:xfrm>
        </p:spPr>
        <p:txBody>
          <a:bodyPr>
            <a:normAutofit fontScale="92500" lnSpcReduction="10000"/>
          </a:bodyPr>
          <a:lstStyle/>
          <a:p>
            <a:pPr marL="0" indent="0">
              <a:buNone/>
            </a:pPr>
            <a:r>
              <a:rPr lang="sv-SE" dirty="0"/>
              <a:t>VÄLJ PUNKTIONSSTÄLLE </a:t>
            </a:r>
          </a:p>
          <a:p>
            <a:r>
              <a:rPr lang="sv-SE" dirty="0"/>
              <a:t>Välj om möjligt lång- eller ringfingret. </a:t>
            </a:r>
          </a:p>
          <a:p>
            <a:r>
              <a:rPr lang="sv-SE" dirty="0"/>
              <a:t>Pekfingret behövs för pincettgreppet och har dessutom ofta tjockare hud och kan vara känsligare. Tummen och lillfingret är olämpliga att sticka i eftersom tummen har puls och lillfingret är så tunt att punktion kan medföra risk för benskada. Dessutom delar dessa två fingrar senskida som går upp i underarmen.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795" y="1612232"/>
            <a:ext cx="2348163" cy="3134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5396795" y="4976882"/>
            <a:ext cx="2348163" cy="923330"/>
          </a:xfrm>
          <a:prstGeom prst="rect">
            <a:avLst/>
          </a:prstGeom>
        </p:spPr>
        <p:txBody>
          <a:bodyPr wrap="square">
            <a:spAutoFit/>
          </a:bodyPr>
          <a:lstStyle/>
          <a:p>
            <a:r>
              <a:rPr lang="sv-SE" dirty="0"/>
              <a:t>Markerat område är lämpligt för kapillärprov. </a:t>
            </a:r>
          </a:p>
        </p:txBody>
      </p:sp>
    </p:spTree>
    <p:extLst>
      <p:ext uri="{BB962C8B-B14F-4D97-AF65-F5344CB8AC3E}">
        <p14:creationId xmlns:p14="http://schemas.microsoft.com/office/powerpoint/2010/main" val="2229097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325562"/>
          </a:xfrm>
        </p:spPr>
        <p:txBody>
          <a:bodyPr>
            <a:normAutofit fontScale="90000"/>
          </a:bodyPr>
          <a:lstStyle/>
          <a:p>
            <a:pPr algn="ctr"/>
            <a:r>
              <a:rPr lang="sv-SE" dirty="0"/>
              <a:t>Behandling och omvårdnad vid diabetes</a:t>
            </a:r>
          </a:p>
        </p:txBody>
      </p:sp>
      <p:sp>
        <p:nvSpPr>
          <p:cNvPr id="3" name="Platshållare för innehåll 2"/>
          <p:cNvSpPr>
            <a:spLocks noGrp="1"/>
          </p:cNvSpPr>
          <p:nvPr>
            <p:ph idx="1"/>
          </p:nvPr>
        </p:nvSpPr>
        <p:spPr>
          <a:xfrm>
            <a:off x="457200" y="1914525"/>
            <a:ext cx="8229600" cy="4211638"/>
          </a:xfrm>
        </p:spPr>
        <p:txBody>
          <a:bodyPr/>
          <a:lstStyle/>
          <a:p>
            <a:r>
              <a:rPr lang="sv-SE" dirty="0"/>
              <a:t>Stabilt blodsockervärde</a:t>
            </a:r>
          </a:p>
          <a:p>
            <a:pPr marL="0" indent="0">
              <a:buNone/>
            </a:pPr>
            <a:endParaRPr lang="sv-SE" dirty="0"/>
          </a:p>
          <a:p>
            <a:r>
              <a:rPr lang="sv-SE" dirty="0"/>
              <a:t>Kost och kostinformation</a:t>
            </a:r>
          </a:p>
          <a:p>
            <a:pPr marL="0" indent="0">
              <a:buNone/>
            </a:pPr>
            <a:endParaRPr lang="sv-SE" dirty="0"/>
          </a:p>
          <a:p>
            <a:r>
              <a:rPr lang="sv-SE" dirty="0"/>
              <a:t>Fysisk aktivitet</a:t>
            </a:r>
          </a:p>
          <a:p>
            <a:pPr marL="0" indent="0">
              <a:buNone/>
            </a:pPr>
            <a:endParaRPr lang="sv-SE" dirty="0"/>
          </a:p>
          <a:p>
            <a:r>
              <a:rPr lang="sv-SE" dirty="0"/>
              <a:t>Läkemedelsbehandling (tabletter eller insulin)</a:t>
            </a:r>
          </a:p>
          <a:p>
            <a:pPr marL="0" indent="0">
              <a:buNone/>
            </a:pPr>
            <a:endParaRPr lang="sv-SE" dirty="0"/>
          </a:p>
          <a:p>
            <a:r>
              <a:rPr lang="sv-SE" dirty="0"/>
              <a:t>Förebygga sena komplikationer</a:t>
            </a:r>
          </a:p>
          <a:p>
            <a:endParaRPr lang="sv-SE" dirty="0"/>
          </a:p>
          <a:p>
            <a:pPr marL="0" indent="0">
              <a:buNone/>
            </a:pPr>
            <a:endParaRPr lang="sv-SE" dirty="0"/>
          </a:p>
        </p:txBody>
      </p:sp>
    </p:spTree>
    <p:extLst>
      <p:ext uri="{BB962C8B-B14F-4D97-AF65-F5344CB8AC3E}">
        <p14:creationId xmlns:p14="http://schemas.microsoft.com/office/powerpoint/2010/main" val="3918115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329574"/>
          </a:xfrm>
        </p:spPr>
        <p:txBody>
          <a:bodyPr>
            <a:normAutofit fontScale="90000"/>
          </a:bodyPr>
          <a:lstStyle/>
          <a:p>
            <a:br>
              <a:rPr lang="sv-SE" dirty="0"/>
            </a:br>
            <a:r>
              <a:rPr lang="sv-SE" dirty="0"/>
              <a:t>Provtagning</a:t>
            </a:r>
            <a:br>
              <a:rPr lang="sv-SE" dirty="0"/>
            </a:br>
            <a:r>
              <a:rPr lang="sv-SE" sz="1800" i="1" dirty="0"/>
              <a:t>Följande instruktion är hämtad från Vårdhandbokens text om kapillär blodprovstagning</a:t>
            </a:r>
            <a:br>
              <a:rPr lang="sv-SE" sz="1800" i="1" dirty="0"/>
            </a:br>
            <a:r>
              <a:rPr lang="sv-SE" sz="1800" i="1" dirty="0">
                <a:hlinkClick r:id="rId3"/>
              </a:rPr>
              <a:t>http://www.vardhandboken.se/Texter/Blodprov-kapillar-provtagning/Bildspel-om-tillvagagangssatt-vid-kapillar-provtagning/</a:t>
            </a:r>
            <a:r>
              <a:rPr lang="sv-SE" sz="1800" i="1" dirty="0"/>
              <a:t> </a:t>
            </a:r>
            <a:br>
              <a:rPr lang="sv-SE" dirty="0"/>
            </a:br>
            <a:endParaRPr lang="sv-SE" dirty="0"/>
          </a:p>
        </p:txBody>
      </p:sp>
      <p:sp>
        <p:nvSpPr>
          <p:cNvPr id="4" name="Platshållare för innehåll 3"/>
          <p:cNvSpPr>
            <a:spLocks noGrp="1"/>
          </p:cNvSpPr>
          <p:nvPr>
            <p:ph idx="1"/>
          </p:nvPr>
        </p:nvSpPr>
        <p:spPr>
          <a:xfrm>
            <a:off x="457200" y="5566610"/>
            <a:ext cx="2109537" cy="559553"/>
          </a:xfrm>
        </p:spPr>
        <p:txBody>
          <a:bodyPr>
            <a:normAutofit/>
          </a:bodyPr>
          <a:lstStyle/>
          <a:p>
            <a:pPr marL="0" indent="0">
              <a:buNone/>
            </a:pPr>
            <a:r>
              <a:rPr lang="sv-SE" dirty="0"/>
              <a:t> </a:t>
            </a:r>
          </a:p>
          <a:p>
            <a:pPr marL="0" indent="0">
              <a:buNone/>
            </a:pPr>
            <a:endParaRPr lang="sv-SE" dirty="0"/>
          </a:p>
        </p:txBody>
      </p:sp>
      <p:pic>
        <p:nvPicPr>
          <p:cNvPr id="1229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1" y="2118764"/>
            <a:ext cx="1900238"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ktangel 6"/>
          <p:cNvSpPr/>
          <p:nvPr/>
        </p:nvSpPr>
        <p:spPr>
          <a:xfrm>
            <a:off x="2897815" y="4019002"/>
            <a:ext cx="2492333" cy="646331"/>
          </a:xfrm>
          <a:prstGeom prst="rect">
            <a:avLst/>
          </a:prstGeom>
        </p:spPr>
        <p:txBody>
          <a:bodyPr wrap="square">
            <a:spAutoFit/>
          </a:bodyPr>
          <a:lstStyle/>
          <a:p>
            <a:r>
              <a:rPr lang="sv-SE" dirty="0"/>
              <a:t>2. Desinfektera och lufttorka dina händer</a:t>
            </a:r>
          </a:p>
        </p:txBody>
      </p:sp>
      <p:sp>
        <p:nvSpPr>
          <p:cNvPr id="8" name="Rektangel 7"/>
          <p:cNvSpPr/>
          <p:nvPr/>
        </p:nvSpPr>
        <p:spPr>
          <a:xfrm>
            <a:off x="457201" y="4019001"/>
            <a:ext cx="1900238" cy="923330"/>
          </a:xfrm>
          <a:prstGeom prst="rect">
            <a:avLst/>
          </a:prstGeom>
        </p:spPr>
        <p:txBody>
          <a:bodyPr wrap="square">
            <a:spAutoFit/>
          </a:bodyPr>
          <a:lstStyle/>
          <a:p>
            <a:r>
              <a:rPr lang="sv-SE" dirty="0"/>
              <a:t>1. Välj punktionsställe, värm kalla händer. </a:t>
            </a:r>
          </a:p>
        </p:txBody>
      </p:sp>
      <p:sp>
        <p:nvSpPr>
          <p:cNvPr id="9" name="Rektangel 8"/>
          <p:cNvSpPr/>
          <p:nvPr/>
        </p:nvSpPr>
        <p:spPr>
          <a:xfrm>
            <a:off x="5497590" y="3972835"/>
            <a:ext cx="2236190" cy="369332"/>
          </a:xfrm>
          <a:prstGeom prst="rect">
            <a:avLst/>
          </a:prstGeom>
        </p:spPr>
        <p:txBody>
          <a:bodyPr wrap="none">
            <a:spAutoFit/>
          </a:bodyPr>
          <a:lstStyle/>
          <a:p>
            <a:r>
              <a:rPr lang="sv-SE" dirty="0"/>
              <a:t>3. Ta på dig handskar. </a:t>
            </a:r>
          </a:p>
        </p:txBody>
      </p:sp>
      <p:pic>
        <p:nvPicPr>
          <p:cNvPr id="1230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3937" y="2122932"/>
            <a:ext cx="1932864" cy="1932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7590" y="2155558"/>
            <a:ext cx="1900238"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503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45719"/>
          </a:xfrm>
        </p:spPr>
        <p:txBody>
          <a:bodyPr>
            <a:normAutofit fontScale="90000"/>
          </a:bodyPr>
          <a:lstStyle/>
          <a:p>
            <a:endParaRPr lang="sv-SE" dirty="0"/>
          </a:p>
        </p:txBody>
      </p:sp>
      <p:sp>
        <p:nvSpPr>
          <p:cNvPr id="3" name="Platshållare för innehåll 2"/>
          <p:cNvSpPr>
            <a:spLocks noGrp="1"/>
          </p:cNvSpPr>
          <p:nvPr>
            <p:ph idx="1"/>
          </p:nvPr>
        </p:nvSpPr>
        <p:spPr>
          <a:xfrm>
            <a:off x="397917" y="6539079"/>
            <a:ext cx="8229600" cy="318921"/>
          </a:xfrm>
        </p:spPr>
        <p:txBody>
          <a:bodyPr>
            <a:normAutofit fontScale="70000" lnSpcReduction="20000"/>
          </a:bodyPr>
          <a:lstStyle/>
          <a:p>
            <a:pPr marL="0" indent="0">
              <a:buNone/>
            </a:pPr>
            <a:endParaRPr lang="sv-SE" dirty="0"/>
          </a:p>
        </p:txBody>
      </p:sp>
      <p:sp>
        <p:nvSpPr>
          <p:cNvPr id="4" name="Rektangel 3"/>
          <p:cNvSpPr/>
          <p:nvPr/>
        </p:nvSpPr>
        <p:spPr>
          <a:xfrm>
            <a:off x="410823" y="2362018"/>
            <a:ext cx="2224968" cy="1200329"/>
          </a:xfrm>
          <a:prstGeom prst="rect">
            <a:avLst/>
          </a:prstGeom>
        </p:spPr>
        <p:txBody>
          <a:bodyPr wrap="square">
            <a:spAutoFit/>
          </a:bodyPr>
          <a:lstStyle/>
          <a:p>
            <a:r>
              <a:rPr lang="sv-SE" dirty="0"/>
              <a:t>4. Tvätta alltid vid glukos prov, följ lokala anvisningar angående desinfektion</a:t>
            </a:r>
          </a:p>
        </p:txBody>
      </p:sp>
      <p:sp>
        <p:nvSpPr>
          <p:cNvPr id="5" name="Rektangel 4"/>
          <p:cNvSpPr/>
          <p:nvPr/>
        </p:nvSpPr>
        <p:spPr>
          <a:xfrm>
            <a:off x="3005708" y="2362018"/>
            <a:ext cx="2544862" cy="923330"/>
          </a:xfrm>
          <a:prstGeom prst="rect">
            <a:avLst/>
          </a:prstGeom>
        </p:spPr>
        <p:txBody>
          <a:bodyPr wrap="square">
            <a:spAutoFit/>
          </a:bodyPr>
          <a:lstStyle/>
          <a:p>
            <a:r>
              <a:rPr lang="sv-SE" dirty="0"/>
              <a:t>5. Vänd handflatan uppåt, håll runt fingrets yttre led</a:t>
            </a:r>
          </a:p>
        </p:txBody>
      </p:sp>
      <p:sp>
        <p:nvSpPr>
          <p:cNvPr id="6" name="Rektangel 5"/>
          <p:cNvSpPr/>
          <p:nvPr/>
        </p:nvSpPr>
        <p:spPr>
          <a:xfrm>
            <a:off x="5871411" y="2333490"/>
            <a:ext cx="2815389" cy="923330"/>
          </a:xfrm>
          <a:prstGeom prst="rect">
            <a:avLst/>
          </a:prstGeom>
        </p:spPr>
        <p:txBody>
          <a:bodyPr wrap="square">
            <a:spAutoFit/>
          </a:bodyPr>
          <a:lstStyle/>
          <a:p>
            <a:r>
              <a:rPr lang="sv-SE" dirty="0"/>
              <a:t>6. Stick på fingertoppens ovansida, vid sidan av fingerblomman</a:t>
            </a:r>
          </a:p>
        </p:txBody>
      </p:sp>
      <p:sp>
        <p:nvSpPr>
          <p:cNvPr id="7" name="Rektangel 6"/>
          <p:cNvSpPr/>
          <p:nvPr/>
        </p:nvSpPr>
        <p:spPr>
          <a:xfrm>
            <a:off x="336672" y="5657671"/>
            <a:ext cx="2299119" cy="1200329"/>
          </a:xfrm>
          <a:prstGeom prst="rect">
            <a:avLst/>
          </a:prstGeom>
        </p:spPr>
        <p:txBody>
          <a:bodyPr wrap="square">
            <a:spAutoFit/>
          </a:bodyPr>
          <a:lstStyle/>
          <a:p>
            <a:r>
              <a:rPr lang="sv-SE" dirty="0"/>
              <a:t>7. Släpp greppets tryck direkt efter sticket. Tryck därefter med ett nytt lätt tryck</a:t>
            </a:r>
          </a:p>
        </p:txBody>
      </p:sp>
      <p:sp>
        <p:nvSpPr>
          <p:cNvPr id="8" name="Rektangel 7"/>
          <p:cNvSpPr/>
          <p:nvPr/>
        </p:nvSpPr>
        <p:spPr>
          <a:xfrm>
            <a:off x="3005708" y="5657671"/>
            <a:ext cx="2544862" cy="646331"/>
          </a:xfrm>
          <a:prstGeom prst="rect">
            <a:avLst/>
          </a:prstGeom>
        </p:spPr>
        <p:txBody>
          <a:bodyPr wrap="square">
            <a:spAutoFit/>
          </a:bodyPr>
          <a:lstStyle/>
          <a:p>
            <a:r>
              <a:rPr lang="sv-SE" dirty="0"/>
              <a:t>8. Torka bort minst en droppe blod med en tork</a:t>
            </a:r>
          </a:p>
        </p:txBody>
      </p:sp>
      <p:sp>
        <p:nvSpPr>
          <p:cNvPr id="9" name="Rektangel 8"/>
          <p:cNvSpPr/>
          <p:nvPr/>
        </p:nvSpPr>
        <p:spPr>
          <a:xfrm>
            <a:off x="5864128" y="5657671"/>
            <a:ext cx="2822672" cy="923330"/>
          </a:xfrm>
          <a:prstGeom prst="rect">
            <a:avLst/>
          </a:prstGeom>
        </p:spPr>
        <p:txBody>
          <a:bodyPr wrap="square">
            <a:spAutoFit/>
          </a:bodyPr>
          <a:lstStyle/>
          <a:p>
            <a:r>
              <a:rPr lang="sv-SE" dirty="0"/>
              <a:t>9. Tryck och släpp efter, upprepa tills du fått fram tillräcklig mängd blod</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282" y="320357"/>
            <a:ext cx="1900238"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379" y="320357"/>
            <a:ext cx="1900238"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140" y="274638"/>
            <a:ext cx="1863381" cy="1863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562347"/>
            <a:ext cx="2003320" cy="200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0838" y="3562347"/>
            <a:ext cx="2003320" cy="200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9140" y="3524655"/>
            <a:ext cx="1900237" cy="190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967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383088"/>
          </a:xfrm>
        </p:spPr>
        <p:txBody>
          <a:bodyPr>
            <a:normAutofit fontScale="90000"/>
          </a:bodyPr>
          <a:lstStyle/>
          <a:p>
            <a:endParaRPr lang="sv-SE" dirty="0"/>
          </a:p>
        </p:txBody>
      </p:sp>
      <p:sp>
        <p:nvSpPr>
          <p:cNvPr id="3" name="Platshållare för innehåll 2"/>
          <p:cNvSpPr>
            <a:spLocks noGrp="1"/>
          </p:cNvSpPr>
          <p:nvPr>
            <p:ph idx="1"/>
          </p:nvPr>
        </p:nvSpPr>
        <p:spPr>
          <a:xfrm>
            <a:off x="457200" y="6288505"/>
            <a:ext cx="8229600" cy="304800"/>
          </a:xfrm>
        </p:spPr>
        <p:txBody>
          <a:bodyPr>
            <a:normAutofit fontScale="70000" lnSpcReduction="20000"/>
          </a:bodyPr>
          <a:lstStyle/>
          <a:p>
            <a:endParaRPr lang="sv-SE" dirty="0"/>
          </a:p>
        </p:txBody>
      </p:sp>
      <p:sp>
        <p:nvSpPr>
          <p:cNvPr id="4" name="Rektangel 3"/>
          <p:cNvSpPr/>
          <p:nvPr/>
        </p:nvSpPr>
        <p:spPr>
          <a:xfrm>
            <a:off x="328863" y="2875002"/>
            <a:ext cx="2574758" cy="923330"/>
          </a:xfrm>
          <a:prstGeom prst="rect">
            <a:avLst/>
          </a:prstGeom>
        </p:spPr>
        <p:txBody>
          <a:bodyPr wrap="square">
            <a:spAutoFit/>
          </a:bodyPr>
          <a:lstStyle/>
          <a:p>
            <a:r>
              <a:rPr lang="sv-SE" dirty="0"/>
              <a:t>10. Fyll din teststicka, kuvett eller kapillär med blod</a:t>
            </a:r>
          </a:p>
        </p:txBody>
      </p:sp>
      <p:sp>
        <p:nvSpPr>
          <p:cNvPr id="5" name="Rektangel 4"/>
          <p:cNvSpPr/>
          <p:nvPr/>
        </p:nvSpPr>
        <p:spPr>
          <a:xfrm>
            <a:off x="2903622" y="2875001"/>
            <a:ext cx="2486526" cy="1200329"/>
          </a:xfrm>
          <a:prstGeom prst="rect">
            <a:avLst/>
          </a:prstGeom>
        </p:spPr>
        <p:txBody>
          <a:bodyPr wrap="square">
            <a:spAutoFit/>
          </a:bodyPr>
          <a:lstStyle/>
          <a:p>
            <a:r>
              <a:rPr lang="sv-SE" dirty="0"/>
              <a:t>11. Efter provtagningen kan en tork hållas mot fingret tills det slutar blöda</a:t>
            </a:r>
          </a:p>
        </p:txBody>
      </p:sp>
      <p:sp>
        <p:nvSpPr>
          <p:cNvPr id="6" name="Rektangel 5"/>
          <p:cNvSpPr/>
          <p:nvPr/>
        </p:nvSpPr>
        <p:spPr>
          <a:xfrm>
            <a:off x="5636501" y="2875001"/>
            <a:ext cx="2587375" cy="369332"/>
          </a:xfrm>
          <a:prstGeom prst="rect">
            <a:avLst/>
          </a:prstGeom>
        </p:spPr>
        <p:txBody>
          <a:bodyPr wrap="none">
            <a:spAutoFit/>
          </a:bodyPr>
          <a:lstStyle/>
          <a:p>
            <a:r>
              <a:rPr lang="sv-SE" dirty="0"/>
              <a:t>12. Ta av dig handskarna. </a:t>
            </a:r>
          </a:p>
        </p:txBody>
      </p:sp>
      <p:sp>
        <p:nvSpPr>
          <p:cNvPr id="7" name="Rektangel 6"/>
          <p:cNvSpPr/>
          <p:nvPr/>
        </p:nvSpPr>
        <p:spPr>
          <a:xfrm>
            <a:off x="328864" y="6292697"/>
            <a:ext cx="3200400" cy="646331"/>
          </a:xfrm>
          <a:prstGeom prst="rect">
            <a:avLst/>
          </a:prstGeom>
        </p:spPr>
        <p:txBody>
          <a:bodyPr wrap="square">
            <a:spAutoFit/>
          </a:bodyPr>
          <a:lstStyle/>
          <a:p>
            <a:r>
              <a:rPr lang="sv-SE" dirty="0"/>
              <a:t>13. Desinfektera och lufttorka dina händer. </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16" y="826085"/>
            <a:ext cx="1900237" cy="190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1958" y="821613"/>
            <a:ext cx="1900238"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9275" y="821613"/>
            <a:ext cx="1900238"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116" y="4075330"/>
            <a:ext cx="1988586" cy="1988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675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6B1ECD-1C83-4C36-BC0A-560005A05412}"/>
              </a:ext>
            </a:extLst>
          </p:cNvPr>
          <p:cNvSpPr>
            <a:spLocks noGrp="1"/>
          </p:cNvSpPr>
          <p:nvPr>
            <p:ph type="title"/>
          </p:nvPr>
        </p:nvSpPr>
        <p:spPr/>
        <p:txBody>
          <a:bodyPr/>
          <a:lstStyle/>
          <a:p>
            <a:pPr algn="ctr"/>
            <a:r>
              <a:rPr lang="sv-SE" dirty="0"/>
              <a:t>Sensor</a:t>
            </a:r>
          </a:p>
        </p:txBody>
      </p:sp>
      <p:sp>
        <p:nvSpPr>
          <p:cNvPr id="3" name="Platshållare för innehåll 2">
            <a:extLst>
              <a:ext uri="{FF2B5EF4-FFF2-40B4-BE49-F238E27FC236}">
                <a16:creationId xmlns:a16="http://schemas.microsoft.com/office/drawing/2014/main" id="{2008D5D2-6385-46CC-BC78-69148A95F04C}"/>
              </a:ext>
            </a:extLst>
          </p:cNvPr>
          <p:cNvSpPr>
            <a:spLocks noGrp="1"/>
          </p:cNvSpPr>
          <p:nvPr>
            <p:ph idx="1"/>
          </p:nvPr>
        </p:nvSpPr>
        <p:spPr/>
        <p:txBody>
          <a:bodyPr>
            <a:normAutofit lnSpcReduction="10000"/>
          </a:bodyPr>
          <a:lstStyle/>
          <a:p>
            <a:r>
              <a:rPr lang="sv-SE" dirty="0"/>
              <a:t>Vissa personer med diabetes har en sensor applicerad på kroppen, ofta på överarmen, som mäter P-glukos. Sensorn kan sitta upp till 14 dagar, sedan byts den. Värdet läses av med en avläsare. Om det är tveksamma värden, eller om sensorn lossnar går det alltid att ta ett vanligt kapillärt P-glukos </a:t>
            </a:r>
          </a:p>
          <a:p>
            <a:pPr marL="0" indent="0">
              <a:buNone/>
            </a:pPr>
            <a:endParaRPr lang="sv-SE" dirty="0"/>
          </a:p>
          <a:p>
            <a:r>
              <a:rPr lang="sv-SE" dirty="0"/>
              <a:t>Om du har ansvar för en patient med sensor och känner dig osäker ska du alltid ta kontakt med sköterskan.</a:t>
            </a:r>
          </a:p>
          <a:p>
            <a:pPr marL="0" indent="0">
              <a:buNone/>
            </a:pPr>
            <a:endParaRPr lang="sv-SE" dirty="0"/>
          </a:p>
          <a:p>
            <a:r>
              <a:rPr lang="sv-SE" dirty="0"/>
              <a:t>För att byta sensor krävs personbunden delegering, separat delegering</a:t>
            </a:r>
          </a:p>
        </p:txBody>
      </p:sp>
    </p:spTree>
    <p:extLst>
      <p:ext uri="{BB962C8B-B14F-4D97-AF65-F5344CB8AC3E}">
        <p14:creationId xmlns:p14="http://schemas.microsoft.com/office/powerpoint/2010/main" val="1185377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Insulinpumpar </a:t>
            </a:r>
          </a:p>
        </p:txBody>
      </p:sp>
      <p:sp>
        <p:nvSpPr>
          <p:cNvPr id="3" name="Platshållare för innehåll 2"/>
          <p:cNvSpPr>
            <a:spLocks noGrp="1"/>
          </p:cNvSpPr>
          <p:nvPr>
            <p:ph idx="1"/>
          </p:nvPr>
        </p:nvSpPr>
        <p:spPr/>
        <p:txBody>
          <a:bodyPr/>
          <a:lstStyle/>
          <a:p>
            <a:r>
              <a:rPr lang="sv-SE" dirty="0"/>
              <a:t>En insulinpump kan vara ett bra alternativ för vissa personer med diabetes. Pumparna är inställda för att avge en dos som överensstämmer med patientens förväntade blodsockernivå. Infusionslösningen finns i någon form av kassett som ofta fås färdigladdad från apoteket.</a:t>
            </a:r>
          </a:p>
          <a:p>
            <a:r>
              <a:rPr lang="sv-SE" dirty="0"/>
              <a:t>En "måltids-" eller "bolusknapp" ger extra dos vid behov.</a:t>
            </a:r>
          </a:p>
          <a:p>
            <a:r>
              <a:rPr lang="sv-SE" dirty="0"/>
              <a:t>I storlek kan dagens insulinpumpar jämföras med en personsökare.</a:t>
            </a:r>
          </a:p>
          <a:p>
            <a:pPr marL="0" indent="0">
              <a:buNone/>
            </a:pPr>
            <a:endParaRPr lang="sv-SE" dirty="0"/>
          </a:p>
        </p:txBody>
      </p:sp>
    </p:spTree>
    <p:extLst>
      <p:ext uri="{BB962C8B-B14F-4D97-AF65-F5344CB8AC3E}">
        <p14:creationId xmlns:p14="http://schemas.microsoft.com/office/powerpoint/2010/main" val="24464301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971550"/>
            <a:ext cx="8229600" cy="5154613"/>
          </a:xfrm>
        </p:spPr>
        <p:txBody>
          <a:bodyPr/>
          <a:lstStyle/>
          <a:p>
            <a:pPr marL="0" indent="0" algn="ctr">
              <a:buNone/>
            </a:pPr>
            <a:endParaRPr lang="sv-SE" i="1" dirty="0"/>
          </a:p>
          <a:p>
            <a:pPr marL="0" indent="0" algn="ctr">
              <a:buNone/>
            </a:pPr>
            <a:endParaRPr lang="sv-SE" i="1" dirty="0"/>
          </a:p>
          <a:p>
            <a:pPr marL="0" indent="0" algn="ctr">
              <a:buNone/>
            </a:pPr>
            <a:r>
              <a:rPr lang="sv-SE" i="1" dirty="0"/>
              <a:t>”Det är bättre att du ringer sjuksköterskan en gång för mycket än en gång för lite”</a:t>
            </a:r>
          </a:p>
        </p:txBody>
      </p:sp>
    </p:spTree>
    <p:extLst>
      <p:ext uri="{BB962C8B-B14F-4D97-AF65-F5344CB8AC3E}">
        <p14:creationId xmlns:p14="http://schemas.microsoft.com/office/powerpoint/2010/main" val="3319237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370374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b="1" dirty="0"/>
              <a:t>Insulin</a:t>
            </a:r>
          </a:p>
        </p:txBody>
      </p:sp>
      <p:sp>
        <p:nvSpPr>
          <p:cNvPr id="3" name="Platshållare för innehåll 2"/>
          <p:cNvSpPr>
            <a:spLocks noGrp="1"/>
          </p:cNvSpPr>
          <p:nvPr>
            <p:ph idx="1"/>
          </p:nvPr>
        </p:nvSpPr>
        <p:spPr>
          <a:xfrm>
            <a:off x="457200" y="1600200"/>
            <a:ext cx="8229600" cy="4774474"/>
          </a:xfrm>
        </p:spPr>
        <p:txBody>
          <a:bodyPr>
            <a:normAutofit lnSpcReduction="10000"/>
          </a:bodyPr>
          <a:lstStyle/>
          <a:p>
            <a:pPr marL="0" indent="0">
              <a:buNone/>
            </a:pPr>
            <a:r>
              <a:rPr lang="sv-SE" dirty="0"/>
              <a:t>Så här fungerar insulin:</a:t>
            </a:r>
          </a:p>
          <a:p>
            <a:r>
              <a:rPr lang="sv-SE" dirty="0"/>
              <a:t>För att kroppen ska fungera behövs bränsle, energi. Energin transporteras i blodet framför allt i form av glukos. Insulin är ett hormon som, när man är frisk, bildas i bukspottkörteln och som behövs för att sockret som finns i blodet ska kunna tas upp och användas av kroppens celler. Insulinet minskar också kroppens egen produktion av socker. </a:t>
            </a:r>
          </a:p>
          <a:p>
            <a:pPr marL="0" indent="0">
              <a:buNone/>
            </a:pPr>
            <a:endParaRPr lang="sv-SE" dirty="0"/>
          </a:p>
          <a:p>
            <a:r>
              <a:rPr lang="sv-SE" dirty="0"/>
              <a:t>När kroppens egen tillverkning av insulin upphört helt eller minskat kraftigt blir blodsockerhalten för hög. Genom att man tar läkemedlet insulin kan blodsockret hållas på rätt nivå. För att må bra och slippa följdsjukdomar av diabetes är det viktigt att försöka ha en så väl avvägd blodsockerhalt som möjligt. </a:t>
            </a:r>
          </a:p>
        </p:txBody>
      </p:sp>
    </p:spTree>
    <p:extLst>
      <p:ext uri="{BB962C8B-B14F-4D97-AF65-F5344CB8AC3E}">
        <p14:creationId xmlns:p14="http://schemas.microsoft.com/office/powerpoint/2010/main" val="2958947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Anpassad Insulindos</a:t>
            </a:r>
          </a:p>
        </p:txBody>
      </p:sp>
      <p:sp>
        <p:nvSpPr>
          <p:cNvPr id="3" name="Platshållare för innehåll 2"/>
          <p:cNvSpPr>
            <a:spLocks noGrp="1"/>
          </p:cNvSpPr>
          <p:nvPr>
            <p:ph idx="1"/>
          </p:nvPr>
        </p:nvSpPr>
        <p:spPr>
          <a:xfrm>
            <a:off x="457200" y="1600200"/>
            <a:ext cx="8229600" cy="5061857"/>
          </a:xfrm>
        </p:spPr>
        <p:txBody>
          <a:bodyPr>
            <a:normAutofit fontScale="92500" lnSpcReduction="20000"/>
          </a:bodyPr>
          <a:lstStyle/>
          <a:p>
            <a:pPr marL="0" indent="0">
              <a:buNone/>
            </a:pPr>
            <a:r>
              <a:rPr lang="sv-SE" dirty="0"/>
              <a:t>Det är viktigt att insulindosen är anpassad till hur mycket man äter och hur mycket energi man gör av med, till exempel genom motion och kroppsarbete. </a:t>
            </a:r>
          </a:p>
          <a:p>
            <a:pPr marL="0" indent="0">
              <a:buNone/>
            </a:pPr>
            <a:endParaRPr lang="sv-SE" dirty="0"/>
          </a:p>
          <a:p>
            <a:pPr marL="0" indent="0">
              <a:buNone/>
            </a:pPr>
            <a:r>
              <a:rPr lang="sv-SE" dirty="0"/>
              <a:t>Behovet av insulin varierar från person till person och kan bland annat bero på: </a:t>
            </a:r>
          </a:p>
          <a:p>
            <a:r>
              <a:rPr lang="sv-SE" dirty="0"/>
              <a:t>Om bukspottskörteln fortfarande producerar något insulin </a:t>
            </a:r>
          </a:p>
          <a:p>
            <a:r>
              <a:rPr lang="sv-SE" dirty="0"/>
              <a:t>Hur snabbt insulinet tas upp från stickstället till blodet </a:t>
            </a:r>
          </a:p>
          <a:p>
            <a:r>
              <a:rPr lang="sv-SE" dirty="0"/>
              <a:t>Var i kroppen insulinet injiceras </a:t>
            </a:r>
          </a:p>
          <a:p>
            <a:r>
              <a:rPr lang="sv-SE" dirty="0"/>
              <a:t>Hur djupt man injicerar </a:t>
            </a:r>
          </a:p>
          <a:p>
            <a:r>
              <a:rPr lang="sv-SE" dirty="0"/>
              <a:t>Hur stor måltiden är </a:t>
            </a:r>
          </a:p>
          <a:p>
            <a:r>
              <a:rPr lang="sv-SE" dirty="0"/>
              <a:t>Psykisk stress, som ökar behovet </a:t>
            </a:r>
          </a:p>
          <a:p>
            <a:r>
              <a:rPr lang="sv-SE" dirty="0"/>
              <a:t>Fysisk aktivitet som minskar behovet </a:t>
            </a:r>
          </a:p>
          <a:p>
            <a:r>
              <a:rPr lang="sv-SE" dirty="0"/>
              <a:t>Insulinbehov </a:t>
            </a:r>
          </a:p>
        </p:txBody>
      </p:sp>
    </p:spTree>
    <p:extLst>
      <p:ext uri="{BB962C8B-B14F-4D97-AF65-F5344CB8AC3E}">
        <p14:creationId xmlns:p14="http://schemas.microsoft.com/office/powerpoint/2010/main" val="3887312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ctr"/>
            <a:r>
              <a:rPr lang="sv-SE" dirty="0"/>
              <a:t>Orsaker till lågt P-</a:t>
            </a:r>
            <a:r>
              <a:rPr lang="sv-SE" dirty="0" err="1"/>
              <a:t>glucos</a:t>
            </a:r>
            <a:r>
              <a:rPr lang="sv-SE" dirty="0"/>
              <a:t> </a:t>
            </a:r>
            <a:br>
              <a:rPr lang="sv-SE" dirty="0"/>
            </a:br>
            <a:r>
              <a:rPr lang="sv-SE" dirty="0"/>
              <a:t>d.v.s. Hypoglykemi</a:t>
            </a:r>
          </a:p>
        </p:txBody>
      </p:sp>
      <p:sp>
        <p:nvSpPr>
          <p:cNvPr id="3" name="Platshållare för innehåll 2"/>
          <p:cNvSpPr>
            <a:spLocks noGrp="1"/>
          </p:cNvSpPr>
          <p:nvPr>
            <p:ph idx="1"/>
          </p:nvPr>
        </p:nvSpPr>
        <p:spPr/>
        <p:txBody>
          <a:bodyPr>
            <a:normAutofit lnSpcReduction="10000"/>
          </a:bodyPr>
          <a:lstStyle/>
          <a:p>
            <a:endParaRPr lang="sv-SE" dirty="0"/>
          </a:p>
          <a:p>
            <a:r>
              <a:rPr lang="sv-SE" dirty="0"/>
              <a:t>att en måltid har missats, att det har gått för många timmar mellan måltiden</a:t>
            </a:r>
          </a:p>
          <a:p>
            <a:pPr marL="0" indent="0">
              <a:buNone/>
            </a:pPr>
            <a:endParaRPr lang="sv-SE" dirty="0"/>
          </a:p>
          <a:p>
            <a:r>
              <a:rPr lang="sv-SE" dirty="0"/>
              <a:t>personen har motionerat mer än vanligt </a:t>
            </a:r>
          </a:p>
          <a:p>
            <a:pPr marL="0" indent="0">
              <a:buNone/>
            </a:pPr>
            <a:endParaRPr lang="sv-SE" dirty="0"/>
          </a:p>
          <a:p>
            <a:r>
              <a:rPr lang="sv-SE" dirty="0"/>
              <a:t>överdoserat insulin eller tabletter </a:t>
            </a:r>
          </a:p>
          <a:p>
            <a:pPr marL="0" indent="0">
              <a:buNone/>
            </a:pPr>
            <a:endParaRPr lang="sv-SE" dirty="0"/>
          </a:p>
          <a:p>
            <a:r>
              <a:rPr lang="sv-SE" dirty="0"/>
              <a:t>kräkningar, diarréer - observandum</a:t>
            </a:r>
          </a:p>
          <a:p>
            <a:pPr marL="0" indent="0">
              <a:buNone/>
            </a:pPr>
            <a:endParaRPr lang="sv-SE" dirty="0"/>
          </a:p>
          <a:p>
            <a:r>
              <a:rPr lang="sv-SE" dirty="0"/>
              <a:t>stickstället ändrats </a:t>
            </a:r>
          </a:p>
          <a:p>
            <a:pPr marL="0" indent="0">
              <a:buNone/>
            </a:pPr>
            <a:endParaRPr lang="sv-SE" dirty="0"/>
          </a:p>
        </p:txBody>
      </p:sp>
    </p:spTree>
    <p:extLst>
      <p:ext uri="{BB962C8B-B14F-4D97-AF65-F5344CB8AC3E}">
        <p14:creationId xmlns:p14="http://schemas.microsoft.com/office/powerpoint/2010/main" val="53810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ctr"/>
            <a:r>
              <a:rPr lang="sv-SE" dirty="0"/>
              <a:t>Symtom vid Hypoglykemi (lågt blodsocker) </a:t>
            </a:r>
          </a:p>
        </p:txBody>
      </p:sp>
      <p:sp>
        <p:nvSpPr>
          <p:cNvPr id="3" name="Platshållare för innehåll 2"/>
          <p:cNvSpPr>
            <a:spLocks noGrp="1"/>
          </p:cNvSpPr>
          <p:nvPr>
            <p:ph idx="1"/>
          </p:nvPr>
        </p:nvSpPr>
        <p:spPr>
          <a:xfrm>
            <a:off x="457200" y="1319514"/>
            <a:ext cx="8229600" cy="5289630"/>
          </a:xfrm>
        </p:spPr>
        <p:txBody>
          <a:bodyPr>
            <a:normAutofit fontScale="40000" lnSpcReduction="20000"/>
          </a:bodyPr>
          <a:lstStyle/>
          <a:p>
            <a:pPr marL="0" indent="0">
              <a:buNone/>
            </a:pPr>
            <a:r>
              <a:rPr lang="sv-SE" sz="3300" dirty="0"/>
              <a:t>Symtomen kan variera mellan olika personer </a:t>
            </a:r>
          </a:p>
          <a:p>
            <a:pPr marL="0" indent="0">
              <a:buNone/>
            </a:pPr>
            <a:endParaRPr lang="sv-SE" sz="3300" dirty="0"/>
          </a:p>
          <a:p>
            <a:r>
              <a:rPr lang="sv-SE" sz="3300" dirty="0"/>
              <a:t>Trötthet, matt, svag </a:t>
            </a:r>
          </a:p>
          <a:p>
            <a:r>
              <a:rPr lang="sv-SE" sz="3300" dirty="0"/>
              <a:t>Yrsel </a:t>
            </a:r>
          </a:p>
          <a:p>
            <a:r>
              <a:rPr lang="sv-SE" sz="3300" dirty="0"/>
              <a:t>Huvudvärk</a:t>
            </a:r>
          </a:p>
          <a:p>
            <a:r>
              <a:rPr lang="sv-SE" sz="3300" dirty="0"/>
              <a:t>Kallsvettningar, blekhet</a:t>
            </a:r>
          </a:p>
          <a:p>
            <a:r>
              <a:rPr lang="sv-SE" sz="3300" dirty="0"/>
              <a:t>Darrningar, skakningar</a:t>
            </a:r>
          </a:p>
          <a:p>
            <a:r>
              <a:rPr lang="sv-SE" sz="3300" dirty="0"/>
              <a:t>Hungerkänslor </a:t>
            </a:r>
          </a:p>
          <a:p>
            <a:r>
              <a:rPr lang="sv-SE" sz="3300" dirty="0"/>
              <a:t>Irritation, aggressivitet</a:t>
            </a:r>
          </a:p>
          <a:p>
            <a:r>
              <a:rPr lang="sv-SE" sz="3300" dirty="0"/>
              <a:t>Oro, ängslan</a:t>
            </a:r>
          </a:p>
          <a:p>
            <a:r>
              <a:rPr lang="sv-SE" sz="3300" dirty="0"/>
              <a:t>Hjärtklappning</a:t>
            </a:r>
          </a:p>
          <a:p>
            <a:r>
              <a:rPr lang="sv-SE" sz="3300" dirty="0"/>
              <a:t>Sluddrigt tal</a:t>
            </a:r>
          </a:p>
          <a:p>
            <a:r>
              <a:rPr lang="sv-SE" sz="3300" dirty="0"/>
              <a:t>Förvirring</a:t>
            </a:r>
          </a:p>
          <a:p>
            <a:r>
              <a:rPr lang="sv-SE" sz="3300" dirty="0"/>
              <a:t>Akut syntörning</a:t>
            </a:r>
          </a:p>
          <a:p>
            <a:r>
              <a:rPr lang="sv-SE" sz="3300" dirty="0"/>
              <a:t>Kramper </a:t>
            </a:r>
          </a:p>
          <a:p>
            <a:r>
              <a:rPr lang="sv-SE" sz="3300" dirty="0"/>
              <a:t>Medvetslöshet</a:t>
            </a:r>
          </a:p>
          <a:p>
            <a:endParaRPr lang="sv-SE" sz="3300" dirty="0"/>
          </a:p>
          <a:p>
            <a:endParaRPr lang="sv-SE" dirty="0"/>
          </a:p>
          <a:p>
            <a:pPr marL="0" indent="0">
              <a:buNone/>
            </a:pPr>
            <a:r>
              <a:rPr lang="sv-SE" sz="3800" dirty="0"/>
              <a:t>Lågt blodsocker kan vara mycket allvarligt. Därför är det viktigt att känna </a:t>
            </a:r>
          </a:p>
          <a:p>
            <a:pPr marL="0" indent="0">
              <a:buNone/>
            </a:pPr>
            <a:r>
              <a:rPr lang="sv-SE" sz="3800" dirty="0"/>
              <a:t>till vad du ska göra om patienten får insulinkänning. P-</a:t>
            </a:r>
            <a:r>
              <a:rPr lang="sv-SE" sz="3800" dirty="0" err="1"/>
              <a:t>glucoskontroll</a:t>
            </a:r>
            <a:r>
              <a:rPr lang="sv-SE" sz="3800" dirty="0"/>
              <a:t> </a:t>
            </a:r>
          </a:p>
          <a:p>
            <a:pPr marL="0" indent="0">
              <a:buNone/>
            </a:pPr>
            <a:r>
              <a:rPr lang="sv-SE" sz="3800" b="1" dirty="0"/>
              <a:t>Kontakta sjuksköterskan! </a:t>
            </a:r>
          </a:p>
        </p:txBody>
      </p:sp>
    </p:spTree>
    <p:extLst>
      <p:ext uri="{BB962C8B-B14F-4D97-AF65-F5344CB8AC3E}">
        <p14:creationId xmlns:p14="http://schemas.microsoft.com/office/powerpoint/2010/main" val="1711251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1" dirty="0"/>
              <a:t>Vad ska man göra vid akut hypoglykemi (lågt blodsocker)</a:t>
            </a:r>
          </a:p>
        </p:txBody>
      </p:sp>
      <p:sp>
        <p:nvSpPr>
          <p:cNvPr id="3" name="Platshållare för innehåll 2"/>
          <p:cNvSpPr>
            <a:spLocks noGrp="1"/>
          </p:cNvSpPr>
          <p:nvPr>
            <p:ph idx="1"/>
          </p:nvPr>
        </p:nvSpPr>
        <p:spPr/>
        <p:txBody>
          <a:bodyPr>
            <a:normAutofit/>
          </a:bodyPr>
          <a:lstStyle/>
          <a:p>
            <a:pPr marL="0" indent="0">
              <a:buNone/>
            </a:pPr>
            <a:r>
              <a:rPr lang="sv-SE" dirty="0"/>
              <a:t>BEHANDLING AV VAKEN PERSON </a:t>
            </a:r>
          </a:p>
          <a:p>
            <a:pPr marL="0" indent="0">
              <a:buNone/>
            </a:pPr>
            <a:endParaRPr lang="sv-SE" dirty="0"/>
          </a:p>
          <a:p>
            <a:r>
              <a:rPr lang="sv-SE" dirty="0"/>
              <a:t>Druvsockertabletter (eller sockerbitar) eller söt dryck,  eller mjölk ( eller annat sött som finns tillhands)  </a:t>
            </a:r>
          </a:p>
          <a:p>
            <a:r>
              <a:rPr lang="sv-SE" dirty="0"/>
              <a:t>Kontakta sjuksköterskan</a:t>
            </a:r>
          </a:p>
          <a:p>
            <a:r>
              <a:rPr lang="sv-SE" dirty="0"/>
              <a:t>Upprepa vid behov efter 10 min. </a:t>
            </a:r>
          </a:p>
          <a:p>
            <a:r>
              <a:rPr lang="sv-SE" dirty="0"/>
              <a:t>Tillägg av mer långverkande kolhydrater: Mjölk och en smörgås</a:t>
            </a:r>
          </a:p>
          <a:p>
            <a:pPr marL="0" indent="0">
              <a:buNone/>
            </a:pPr>
            <a:r>
              <a:rPr lang="sv-SE" dirty="0"/>
              <a:t>Effekten av enstaka sockerbitar klingar snabbt av med risk för ny hypoglykemi om ingen mer långverkande kolhydrat tillförs. </a:t>
            </a:r>
          </a:p>
        </p:txBody>
      </p:sp>
    </p:spTree>
    <p:extLst>
      <p:ext uri="{BB962C8B-B14F-4D97-AF65-F5344CB8AC3E}">
        <p14:creationId xmlns:p14="http://schemas.microsoft.com/office/powerpoint/2010/main" val="2292834124"/>
      </p:ext>
    </p:extLst>
  </p:cSld>
  <p:clrMapOvr>
    <a:masterClrMapping/>
  </p:clrMapOvr>
</p:sld>
</file>

<file path=ppt/theme/theme1.xml><?xml version="1.0" encoding="utf-8"?>
<a:theme xmlns:a="http://schemas.openxmlformats.org/drawingml/2006/main" name="Tibro_pptmall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Tibro_pptmall_arial</Template>
  <TotalTime>3499</TotalTime>
  <Words>3913</Words>
  <Application>Microsoft Office PowerPoint</Application>
  <PresentationFormat>Bildspel på skärmen (4:3)</PresentationFormat>
  <Paragraphs>386</Paragraphs>
  <Slides>46</Slides>
  <Notes>41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46</vt:i4>
      </vt:variant>
    </vt:vector>
  </HeadingPairs>
  <TitlesOfParts>
    <vt:vector size="52" baseType="lpstr">
      <vt:lpstr>Akagi-Bold</vt:lpstr>
      <vt:lpstr>Akagi-Book</vt:lpstr>
      <vt:lpstr>Arial</vt:lpstr>
      <vt:lpstr>Calibri</vt:lpstr>
      <vt:lpstr>Wingdings</vt:lpstr>
      <vt:lpstr>Tibro_pptmall_arial</vt:lpstr>
      <vt:lpstr>PowerPoint-presentation</vt:lpstr>
      <vt:lpstr>Vad är diabetes</vt:lpstr>
      <vt:lpstr>Diabetes</vt:lpstr>
      <vt:lpstr>Behandling och omvårdnad vid diabetes</vt:lpstr>
      <vt:lpstr>Insulin</vt:lpstr>
      <vt:lpstr>Anpassad Insulindos</vt:lpstr>
      <vt:lpstr>Orsaker till lågt P-glucos  d.v.s. Hypoglykemi</vt:lpstr>
      <vt:lpstr>Symtom vid Hypoglykemi (lågt blodsocker) </vt:lpstr>
      <vt:lpstr>Vad ska man göra vid akut hypoglykemi (lågt blodsocker)</vt:lpstr>
      <vt:lpstr>Vad ska man göra vid akut Hypoglykemi (lågt blodsocker) </vt:lpstr>
      <vt:lpstr>Orsaker till Hyperglykemi (högt blodsocker). </vt:lpstr>
      <vt:lpstr>Symtom vid hyperglykemi (högt blodsocker)</vt:lpstr>
      <vt:lpstr>Vad ska man göra vid hyperglykemi - högt P-glucos</vt:lpstr>
      <vt:lpstr>OBSERVERA </vt:lpstr>
      <vt:lpstr>Sena komplikationer vid diabetes</vt:lpstr>
      <vt:lpstr>Måltidsinsulin – Direktverkande insulin </vt:lpstr>
      <vt:lpstr>Måltidsinsulin – Snabbverkande insulin</vt:lpstr>
      <vt:lpstr>Basinsulin – medellångverkande insulin</vt:lpstr>
      <vt:lpstr>Basinsulin – Långverkande insulin</vt:lpstr>
      <vt:lpstr>Blandinsulin</vt:lpstr>
      <vt:lpstr>Insulinpennor</vt:lpstr>
      <vt:lpstr>Iordningställande av dos – praktisk hantering av pennan </vt:lpstr>
      <vt:lpstr>Kontroll av insulinpenna eller annat läkemedel för injektion</vt:lpstr>
      <vt:lpstr>Så här injicerar du insulin!</vt:lpstr>
      <vt:lpstr>Innan du ger insulin</vt:lpstr>
      <vt:lpstr>Viktigt </vt:lpstr>
      <vt:lpstr>Lämpliga områden för injektion</vt:lpstr>
      <vt:lpstr>Injektionsnålar</vt:lpstr>
      <vt:lpstr>Injektionsteknik </vt:lpstr>
      <vt:lpstr>Byt injektionsställe</vt:lpstr>
      <vt:lpstr>Förvaring</vt:lpstr>
      <vt:lpstr>Dokumentation</vt:lpstr>
      <vt:lpstr>Signeringslista insulin  används endast vid dataavbrott </vt:lpstr>
      <vt:lpstr>Pglucoskontrollista  - vid behovs insulin  Vid dataavbrott </vt:lpstr>
      <vt:lpstr>Så här använder du en insulinpenna Detta är allmänna rekommendationer som gäller alla pennor. Gå igenom handhavandet för de aktuella insulinpennor med den sjuksköterskan som ger dig din delegation Ta dig också tid att läsa det informationsblad som följer med pennan. </vt:lpstr>
      <vt:lpstr>Forts. Så här använder du en insulinpenna</vt:lpstr>
      <vt:lpstr>Forts. Så här använder du en insulinpenna</vt:lpstr>
      <vt:lpstr>Sticksäkra kanyler ”säkerhetspennkanyl”</vt:lpstr>
      <vt:lpstr>Att ta kapillära prover</vt:lpstr>
      <vt:lpstr> Provtagning Följande instruktion är hämtad från Vårdhandbokens text om kapillär blodprovstagning http://www.vardhandboken.se/Texter/Blodprov-kapillar-provtagning/Bildspel-om-tillvagagangssatt-vid-kapillar-provtagning/  </vt:lpstr>
      <vt:lpstr>PowerPoint-presentation</vt:lpstr>
      <vt:lpstr>PowerPoint-presentation</vt:lpstr>
      <vt:lpstr>Sensor</vt:lpstr>
      <vt:lpstr>Insulinpumpar </vt:lpstr>
      <vt:lpstr>PowerPoint-presentation</vt:lpstr>
      <vt:lpstr>PowerPoint-presentation</vt:lpstr>
    </vt:vector>
  </TitlesOfParts>
  <Company>Tibro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Christina von Brömsen</dc:creator>
  <cp:lastModifiedBy>Annicka Klar</cp:lastModifiedBy>
  <cp:revision>192</cp:revision>
  <cp:lastPrinted>2014-03-31T09:22:33Z</cp:lastPrinted>
  <dcterms:created xsi:type="dcterms:W3CDTF">2012-09-12T15:03:33Z</dcterms:created>
  <dcterms:modified xsi:type="dcterms:W3CDTF">2023-06-05T12:48:01Z</dcterms:modified>
</cp:coreProperties>
</file>