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sv-S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5117"/>
    <a:srgbClr val="77ADD2"/>
    <a:srgbClr val="8E8312"/>
    <a:srgbClr val="F0EDDA"/>
    <a:srgbClr val="E2512B"/>
    <a:srgbClr val="C8B677"/>
    <a:srgbClr val="F250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20" autoAdjust="0"/>
    <p:restoredTop sz="93011" autoAdjust="0"/>
  </p:normalViewPr>
  <p:slideViewPr>
    <p:cSldViewPr snapToGrid="0" snapToObjects="1" showGuides="1">
      <p:cViewPr varScale="1">
        <p:scale>
          <a:sx n="80" d="100"/>
          <a:sy n="80" d="100"/>
        </p:scale>
        <p:origin x="1315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ED29F-023B-4199-ADC7-A087AA1F5B34}" type="datetimeFigureOut">
              <a:rPr lang="sv-SE" smtClean="0"/>
              <a:t>2021-04-27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C83585-F0AC-4501-9091-4F7D1BBE9CD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2153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C83585-F0AC-4501-9091-4F7D1BBE9CD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57385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0" y="0"/>
            <a:ext cx="6019800" cy="6856413"/>
          </a:xfrm>
          <a:prstGeom prst="rect">
            <a:avLst/>
          </a:pr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4" name="Frihandsfigur 3"/>
          <p:cNvSpPr/>
          <p:nvPr userDrawn="1"/>
        </p:nvSpPr>
        <p:spPr>
          <a:xfrm>
            <a:off x="3340100" y="0"/>
            <a:ext cx="5829300" cy="6858000"/>
          </a:xfrm>
          <a:custGeom>
            <a:avLst/>
            <a:gdLst>
              <a:gd name="connsiteX0" fmla="*/ 1524000 w 5829300"/>
              <a:gd name="connsiteY0" fmla="*/ 1917700 h 6858000"/>
              <a:gd name="connsiteX1" fmla="*/ 1587500 w 5829300"/>
              <a:gd name="connsiteY1" fmla="*/ 495300 h 6858000"/>
              <a:gd name="connsiteX2" fmla="*/ 1676400 w 5829300"/>
              <a:gd name="connsiteY2" fmla="*/ 0 h 6858000"/>
              <a:gd name="connsiteX3" fmla="*/ 5816600 w 5829300"/>
              <a:gd name="connsiteY3" fmla="*/ 0 h 6858000"/>
              <a:gd name="connsiteX4" fmla="*/ 5829300 w 5829300"/>
              <a:gd name="connsiteY4" fmla="*/ 6858000 h 6858000"/>
              <a:gd name="connsiteX5" fmla="*/ 901700 w 5829300"/>
              <a:gd name="connsiteY5" fmla="*/ 6858000 h 6858000"/>
              <a:gd name="connsiteX6" fmla="*/ 711200 w 5829300"/>
              <a:gd name="connsiteY6" fmla="*/ 6273800 h 6858000"/>
              <a:gd name="connsiteX7" fmla="*/ 927100 w 5829300"/>
              <a:gd name="connsiteY7" fmla="*/ 4038600 h 6858000"/>
              <a:gd name="connsiteX8" fmla="*/ 38100 w 5829300"/>
              <a:gd name="connsiteY8" fmla="*/ 3340100 h 6858000"/>
              <a:gd name="connsiteX9" fmla="*/ 0 w 5829300"/>
              <a:gd name="connsiteY9" fmla="*/ 3022600 h 6858000"/>
              <a:gd name="connsiteX10" fmla="*/ 673100 w 5829300"/>
              <a:gd name="connsiteY10" fmla="*/ 2400300 h 6858000"/>
              <a:gd name="connsiteX11" fmla="*/ 1524000 w 5829300"/>
              <a:gd name="connsiteY11" fmla="*/ 19177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9300" h="6858000">
                <a:moveTo>
                  <a:pt x="1524000" y="1917700"/>
                </a:moveTo>
                <a:lnTo>
                  <a:pt x="1587500" y="495300"/>
                </a:lnTo>
                <a:lnTo>
                  <a:pt x="1676400" y="0"/>
                </a:lnTo>
                <a:lnTo>
                  <a:pt x="5816600" y="0"/>
                </a:lnTo>
                <a:cubicBezTo>
                  <a:pt x="5820833" y="2286000"/>
                  <a:pt x="5829300" y="6858000"/>
                  <a:pt x="5829300" y="6858000"/>
                </a:cubicBezTo>
                <a:lnTo>
                  <a:pt x="901700" y="6858000"/>
                </a:lnTo>
                <a:lnTo>
                  <a:pt x="711200" y="6273800"/>
                </a:lnTo>
                <a:lnTo>
                  <a:pt x="927100" y="4038600"/>
                </a:lnTo>
                <a:lnTo>
                  <a:pt x="38100" y="3340100"/>
                </a:lnTo>
                <a:lnTo>
                  <a:pt x="0" y="3022600"/>
                </a:lnTo>
                <a:lnTo>
                  <a:pt x="673100" y="2400300"/>
                </a:lnTo>
                <a:lnTo>
                  <a:pt x="1524000" y="1917700"/>
                </a:lnTo>
                <a:close/>
              </a:path>
            </a:pathLst>
          </a:custGeom>
          <a:solidFill>
            <a:srgbClr val="C8B6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0"/>
            <a:ext cx="3659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9" descr="tibro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9875" y="2811463"/>
            <a:ext cx="298608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Platshållare för text 28"/>
          <p:cNvSpPr>
            <a:spLocks noGrp="1"/>
          </p:cNvSpPr>
          <p:nvPr>
            <p:ph type="body" sz="quarter" idx="13"/>
          </p:nvPr>
        </p:nvSpPr>
        <p:spPr>
          <a:xfrm>
            <a:off x="5240862" y="4157147"/>
            <a:ext cx="3136961" cy="2405063"/>
          </a:xfrm>
        </p:spPr>
        <p:txBody>
          <a:bodyPr>
            <a:normAutofit/>
          </a:bodyPr>
          <a:lstStyle>
            <a:lvl1pPr marL="0" indent="0">
              <a:buNone/>
              <a:defRPr sz="1800" b="0" i="1">
                <a:latin typeface="Arial"/>
                <a:cs typeface="Arial"/>
              </a:defRPr>
            </a:lvl1pPr>
            <a:lvl2pPr marL="0" indent="0">
              <a:buNone/>
              <a:defRPr sz="1800" b="0" i="1">
                <a:latin typeface="Arial"/>
                <a:cs typeface="Arial"/>
              </a:defRPr>
            </a:lvl2pPr>
            <a:lvl3pPr marL="0" indent="0">
              <a:buNone/>
              <a:defRPr sz="1800" b="0" i="1">
                <a:latin typeface="Arial"/>
                <a:cs typeface="Arial"/>
              </a:defRPr>
            </a:lvl3pPr>
            <a:lvl4pPr marL="0" indent="0">
              <a:buNone/>
              <a:defRPr sz="1800" b="0" i="1">
                <a:latin typeface="Arial"/>
                <a:cs typeface="Arial"/>
              </a:defRPr>
            </a:lvl4pPr>
            <a:lvl5pPr marL="0" indent="0">
              <a:buNone/>
              <a:defRPr sz="1800" b="0" i="1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659E6326-F3D2-423A-B049-7EDA48165756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E042E39A-7A78-4A60-9F82-D92BED618EB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6333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handsfigur 4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D658B75C-AD2A-4B29-B55D-6FE0EED0DF24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9595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handsfigur 4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77AD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3DA24206-742E-419E-B331-363494A34ACD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35756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6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9" name="Platshållare för bild 8"/>
          <p:cNvSpPr>
            <a:spLocks noGrp="1"/>
          </p:cNvSpPr>
          <p:nvPr>
            <p:ph type="pic" sz="quarter" idx="13"/>
          </p:nvPr>
        </p:nvSpPr>
        <p:spPr>
          <a:xfrm>
            <a:off x="533400" y="1600200"/>
            <a:ext cx="8077200" cy="4254500"/>
          </a:xfrm>
        </p:spPr>
        <p:txBody>
          <a:bodyPr rtlCol="0">
            <a:normAutofit/>
          </a:bodyPr>
          <a:lstStyle>
            <a:lvl1pPr>
              <a:defRPr>
                <a:latin typeface="Arial"/>
                <a:cs typeface="Arial"/>
              </a:defRPr>
            </a:lvl1pPr>
          </a:lstStyle>
          <a:p>
            <a:pPr lvl="0"/>
            <a:r>
              <a:rPr lang="sv-SE" noProof="0"/>
              <a:t>Klicka på ikonen för att lägga till en bild</a:t>
            </a:r>
            <a:endParaRPr lang="sv-SE" noProof="0" dirty="0"/>
          </a:p>
        </p:txBody>
      </p:sp>
      <p:sp>
        <p:nvSpPr>
          <p:cNvPr id="5" name="Platshållare för datum 2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F3F9C1EC-EEFE-470E-9347-CF26A5ECC8FB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6" name="Platshållare för sidfot 3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16481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6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0B7C3F80-1830-4900-9011-90F271D661FA}" type="datetimeFigureOut">
              <a:rPr lang="sv-SE"/>
              <a:pPr>
                <a:defRPr/>
              </a:pPr>
              <a:t>2021-04-27</a:t>
            </a:fld>
            <a:endParaRPr lang="sv-SE" dirty="0"/>
          </a:p>
        </p:txBody>
      </p:sp>
      <p:sp>
        <p:nvSpPr>
          <p:cNvPr id="4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00944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4201412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0" y="0"/>
            <a:ext cx="6019800" cy="6856413"/>
          </a:xfrm>
          <a:prstGeom prst="rect">
            <a:avLst/>
          </a:pr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4" name="Frihandsfigur 3"/>
          <p:cNvSpPr/>
          <p:nvPr userDrawn="1"/>
        </p:nvSpPr>
        <p:spPr>
          <a:xfrm>
            <a:off x="3340100" y="0"/>
            <a:ext cx="5829300" cy="6858000"/>
          </a:xfrm>
          <a:custGeom>
            <a:avLst/>
            <a:gdLst>
              <a:gd name="connsiteX0" fmla="*/ 1524000 w 5829300"/>
              <a:gd name="connsiteY0" fmla="*/ 1917700 h 6858000"/>
              <a:gd name="connsiteX1" fmla="*/ 1587500 w 5829300"/>
              <a:gd name="connsiteY1" fmla="*/ 495300 h 6858000"/>
              <a:gd name="connsiteX2" fmla="*/ 1676400 w 5829300"/>
              <a:gd name="connsiteY2" fmla="*/ 0 h 6858000"/>
              <a:gd name="connsiteX3" fmla="*/ 5816600 w 5829300"/>
              <a:gd name="connsiteY3" fmla="*/ 0 h 6858000"/>
              <a:gd name="connsiteX4" fmla="*/ 5829300 w 5829300"/>
              <a:gd name="connsiteY4" fmla="*/ 6858000 h 6858000"/>
              <a:gd name="connsiteX5" fmla="*/ 901700 w 5829300"/>
              <a:gd name="connsiteY5" fmla="*/ 6858000 h 6858000"/>
              <a:gd name="connsiteX6" fmla="*/ 711200 w 5829300"/>
              <a:gd name="connsiteY6" fmla="*/ 6273800 h 6858000"/>
              <a:gd name="connsiteX7" fmla="*/ 927100 w 5829300"/>
              <a:gd name="connsiteY7" fmla="*/ 4038600 h 6858000"/>
              <a:gd name="connsiteX8" fmla="*/ 38100 w 5829300"/>
              <a:gd name="connsiteY8" fmla="*/ 3340100 h 6858000"/>
              <a:gd name="connsiteX9" fmla="*/ 0 w 5829300"/>
              <a:gd name="connsiteY9" fmla="*/ 3022600 h 6858000"/>
              <a:gd name="connsiteX10" fmla="*/ 673100 w 5829300"/>
              <a:gd name="connsiteY10" fmla="*/ 2400300 h 6858000"/>
              <a:gd name="connsiteX11" fmla="*/ 1524000 w 5829300"/>
              <a:gd name="connsiteY11" fmla="*/ 19177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829300" h="6858000">
                <a:moveTo>
                  <a:pt x="1524000" y="1917700"/>
                </a:moveTo>
                <a:lnTo>
                  <a:pt x="1587500" y="495300"/>
                </a:lnTo>
                <a:lnTo>
                  <a:pt x="1676400" y="0"/>
                </a:lnTo>
                <a:lnTo>
                  <a:pt x="5816600" y="0"/>
                </a:lnTo>
                <a:cubicBezTo>
                  <a:pt x="5820833" y="2286000"/>
                  <a:pt x="5829300" y="6858000"/>
                  <a:pt x="5829300" y="6858000"/>
                </a:cubicBezTo>
                <a:lnTo>
                  <a:pt x="901700" y="6858000"/>
                </a:lnTo>
                <a:lnTo>
                  <a:pt x="711200" y="6273800"/>
                </a:lnTo>
                <a:lnTo>
                  <a:pt x="927100" y="4038600"/>
                </a:lnTo>
                <a:lnTo>
                  <a:pt x="38100" y="3340100"/>
                </a:lnTo>
                <a:lnTo>
                  <a:pt x="0" y="3022600"/>
                </a:lnTo>
                <a:lnTo>
                  <a:pt x="673100" y="2400300"/>
                </a:lnTo>
                <a:lnTo>
                  <a:pt x="1524000" y="1917700"/>
                </a:lnTo>
                <a:close/>
              </a:path>
            </a:pathLst>
          </a:custGeom>
          <a:solidFill>
            <a:srgbClr val="C8B6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050" y="0"/>
            <a:ext cx="365918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9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9124"/>
          <a:stretch>
            <a:fillRect/>
          </a:stretch>
        </p:blipFill>
        <p:spPr bwMode="auto">
          <a:xfrm>
            <a:off x="5334000" y="2811463"/>
            <a:ext cx="939800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ruta 10"/>
          <p:cNvSpPr txBox="1">
            <a:spLocks noChangeArrowheads="1"/>
          </p:cNvSpPr>
          <p:nvPr userDrawn="1"/>
        </p:nvSpPr>
        <p:spPr bwMode="auto">
          <a:xfrm>
            <a:off x="5334000" y="2827338"/>
            <a:ext cx="3068638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sv-SE" altLang="sv-SE" sz="6100" b="1">
                <a:latin typeface="Akagi-Bold"/>
                <a:ea typeface="Akagi-Bold"/>
                <a:cs typeface="Akagi-Bold"/>
              </a:rPr>
              <a:t>Tack!</a:t>
            </a:r>
          </a:p>
        </p:txBody>
      </p:sp>
      <p:pic>
        <p:nvPicPr>
          <p:cNvPr id="8" name="Bildobjekt 11" descr="tibrologo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Platshållare för text 28"/>
          <p:cNvSpPr>
            <a:spLocks noGrp="1"/>
          </p:cNvSpPr>
          <p:nvPr>
            <p:ph type="body" sz="quarter" idx="13"/>
          </p:nvPr>
        </p:nvSpPr>
        <p:spPr>
          <a:xfrm>
            <a:off x="5240862" y="4157147"/>
            <a:ext cx="3136961" cy="2405063"/>
          </a:xfrm>
        </p:spPr>
        <p:txBody>
          <a:bodyPr>
            <a:normAutofit/>
          </a:bodyPr>
          <a:lstStyle>
            <a:lvl1pPr marL="0" indent="0">
              <a:buNone/>
              <a:defRPr sz="1800" b="0" i="1">
                <a:latin typeface="Arial"/>
                <a:cs typeface="Arial"/>
              </a:defRPr>
            </a:lvl1pPr>
            <a:lvl2pPr marL="0" indent="0">
              <a:buNone/>
              <a:defRPr sz="1800" b="0" i="1">
                <a:latin typeface="Arial"/>
                <a:cs typeface="Arial"/>
              </a:defRPr>
            </a:lvl2pPr>
            <a:lvl3pPr marL="0" indent="0">
              <a:buNone/>
              <a:defRPr sz="1800" b="0" i="1">
                <a:latin typeface="Arial"/>
                <a:cs typeface="Arial"/>
              </a:defRPr>
            </a:lvl3pPr>
            <a:lvl4pPr marL="0" indent="0">
              <a:buNone/>
              <a:defRPr sz="1800" b="0" i="1">
                <a:latin typeface="Arial"/>
                <a:cs typeface="Arial"/>
              </a:defRPr>
            </a:lvl4pPr>
            <a:lvl5pPr marL="0" indent="0">
              <a:buNone/>
              <a:defRPr sz="1800" b="0" i="1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9BC28B84-E13C-4F61-B576-C977E3AE0177}" type="datetimeFigureOut">
              <a:rPr lang="sv-SE"/>
              <a:pPr>
                <a:defRPr/>
              </a:pPr>
              <a:t>2021-04-27</a:t>
            </a:fld>
            <a:endParaRPr lang="sv-SE" dirty="0"/>
          </a:p>
        </p:txBody>
      </p:sp>
      <p:sp>
        <p:nvSpPr>
          <p:cNvPr id="10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</a:defRPr>
            </a:lvl1pPr>
          </a:lstStyle>
          <a:p>
            <a:fld id="{F770656C-CCF8-41C5-A9D1-8DD106BA22E3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89981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ihandsfigur 5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7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028699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1pPr>
            <a:lvl2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2pPr>
            <a:lvl3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3pPr>
            <a:lvl4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4pPr>
            <a:lvl5pPr marL="0" indent="0">
              <a:spcBef>
                <a:spcPts val="600"/>
              </a:spcBef>
              <a:spcAft>
                <a:spcPts val="0"/>
              </a:spcAft>
              <a:buSzPct val="100000"/>
              <a:buFont typeface="Arial"/>
              <a:buNone/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9" name="Platshållare för innehåll 2"/>
          <p:cNvSpPr>
            <a:spLocks noGrp="1"/>
          </p:cNvSpPr>
          <p:nvPr>
            <p:ph idx="12"/>
          </p:nvPr>
        </p:nvSpPr>
        <p:spPr>
          <a:xfrm>
            <a:off x="457200" y="2921000"/>
            <a:ext cx="3352800" cy="3470011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0" name="Platshållare för innehåll 2"/>
          <p:cNvSpPr>
            <a:spLocks noGrp="1"/>
          </p:cNvSpPr>
          <p:nvPr>
            <p:ph idx="13"/>
          </p:nvPr>
        </p:nvSpPr>
        <p:spPr>
          <a:xfrm>
            <a:off x="4083050" y="2921000"/>
            <a:ext cx="3873500" cy="3470011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B7D58489-669D-4757-85BE-F26662770EFD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9458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ihandsfigur 3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966763B3-6CB6-406D-9F2E-84750069FC28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0276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ihandsfigur 3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96511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kagi-Bold"/>
                <a:cs typeface="Akagi-Bold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kagi-Book"/>
                <a:cs typeface="Akagi-Book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kagi-Book"/>
                <a:cs typeface="Akagi-Book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kagi-Book"/>
                <a:cs typeface="Akagi-Book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kagi-Book"/>
                <a:cs typeface="Akagi-Book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kagi-Book"/>
                <a:cs typeface="Akagi-Book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DA3E030B-79AB-48E8-8D8B-41C12E3E48DF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83755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ihandsfigur 3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77ADD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0B70EA8D-C86E-4EFF-B0ED-BC7D14C0F11B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782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ihandsfigur 3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4860B439-F0FA-437C-B19F-09F9CBFEBF0B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901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ihandsfigur 3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5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spcAft>
                <a:spcPts val="1200"/>
              </a:spcAft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74D6C915-4A30-4EF8-AAD4-3797452F9C70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246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handsfigur 4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E2512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ED5CE0E2-6CFE-4DA2-9C3A-E471E84DAFC7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81506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ihandsfigur 4"/>
          <p:cNvSpPr/>
          <p:nvPr userDrawn="1"/>
        </p:nvSpPr>
        <p:spPr>
          <a:xfrm>
            <a:off x="7340600" y="2108200"/>
            <a:ext cx="1803400" cy="4775200"/>
          </a:xfrm>
          <a:custGeom>
            <a:avLst/>
            <a:gdLst>
              <a:gd name="connsiteX0" fmla="*/ 1803400 w 1803400"/>
              <a:gd name="connsiteY0" fmla="*/ 0 h 4775200"/>
              <a:gd name="connsiteX1" fmla="*/ 1803400 w 1803400"/>
              <a:gd name="connsiteY1" fmla="*/ 4762500 h 4775200"/>
              <a:gd name="connsiteX2" fmla="*/ 596900 w 1803400"/>
              <a:gd name="connsiteY2" fmla="*/ 4775200 h 4775200"/>
              <a:gd name="connsiteX3" fmla="*/ 546100 w 1803400"/>
              <a:gd name="connsiteY3" fmla="*/ 4559300 h 4775200"/>
              <a:gd name="connsiteX4" fmla="*/ 12700 w 1803400"/>
              <a:gd name="connsiteY4" fmla="*/ 4330700 h 4775200"/>
              <a:gd name="connsiteX5" fmla="*/ 0 w 1803400"/>
              <a:gd name="connsiteY5" fmla="*/ 4089400 h 4775200"/>
              <a:gd name="connsiteX6" fmla="*/ 482600 w 1803400"/>
              <a:gd name="connsiteY6" fmla="*/ 3644900 h 4775200"/>
              <a:gd name="connsiteX7" fmla="*/ 1168400 w 1803400"/>
              <a:gd name="connsiteY7" fmla="*/ 3238500 h 4775200"/>
              <a:gd name="connsiteX8" fmla="*/ 1295400 w 1803400"/>
              <a:gd name="connsiteY8" fmla="*/ 2844800 h 4775200"/>
              <a:gd name="connsiteX9" fmla="*/ 1308100 w 1803400"/>
              <a:gd name="connsiteY9" fmla="*/ 1549400 h 4775200"/>
              <a:gd name="connsiteX10" fmla="*/ 1562100 w 1803400"/>
              <a:gd name="connsiteY10" fmla="*/ 990600 h 4775200"/>
              <a:gd name="connsiteX11" fmla="*/ 1587500 w 1803400"/>
              <a:gd name="connsiteY11" fmla="*/ 368300 h 4775200"/>
              <a:gd name="connsiteX12" fmla="*/ 1803400 w 1803400"/>
              <a:gd name="connsiteY12" fmla="*/ 0 h 4775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803400" h="4775200">
                <a:moveTo>
                  <a:pt x="1803400" y="0"/>
                </a:moveTo>
                <a:lnTo>
                  <a:pt x="1803400" y="4762500"/>
                </a:lnTo>
                <a:lnTo>
                  <a:pt x="596900" y="4775200"/>
                </a:lnTo>
                <a:lnTo>
                  <a:pt x="546100" y="4559300"/>
                </a:lnTo>
                <a:lnTo>
                  <a:pt x="12700" y="4330700"/>
                </a:lnTo>
                <a:lnTo>
                  <a:pt x="0" y="4089400"/>
                </a:lnTo>
                <a:lnTo>
                  <a:pt x="482600" y="3644900"/>
                </a:lnTo>
                <a:lnTo>
                  <a:pt x="1168400" y="3238500"/>
                </a:lnTo>
                <a:lnTo>
                  <a:pt x="1295400" y="2844800"/>
                </a:lnTo>
                <a:lnTo>
                  <a:pt x="1308100" y="1549400"/>
                </a:lnTo>
                <a:lnTo>
                  <a:pt x="1562100" y="990600"/>
                </a:lnTo>
                <a:lnTo>
                  <a:pt x="1587500" y="368300"/>
                </a:lnTo>
                <a:lnTo>
                  <a:pt x="1803400" y="0"/>
                </a:lnTo>
                <a:close/>
              </a:path>
            </a:pathLst>
          </a:custGeom>
          <a:solidFill>
            <a:srgbClr val="8E831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6" name="Bildobjekt 7" descr="tibrologo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8450" y="6100763"/>
            <a:ext cx="1000125" cy="290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Bildobjekt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75" y="274638"/>
            <a:ext cx="2905125" cy="659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200" b="1" i="0">
                <a:latin typeface="Arial"/>
                <a:cs typeface="Arial"/>
              </a:defRPr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>
            <a:normAutofit/>
          </a:bodyPr>
          <a:lstStyle>
            <a:lvl1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1pPr>
            <a:lvl2pPr marL="450000" indent="-450000">
              <a:spcBef>
                <a:spcPts val="600"/>
              </a:spcBef>
              <a:buSzPct val="100000"/>
              <a:buFontTx/>
              <a:buBlip>
                <a:blip r:embed="rId5"/>
              </a:buBlip>
              <a:defRPr sz="2400" b="0" i="0">
                <a:latin typeface="Arial"/>
                <a:cs typeface="Arial"/>
              </a:defRPr>
            </a:lvl2pPr>
            <a:lvl3pPr marL="450000" indent="-450000">
              <a:spcBef>
                <a:spcPts val="600"/>
              </a:spcBef>
              <a:buSzPct val="100000"/>
              <a:buFontTx/>
              <a:buBlip>
                <a:blip r:embed="rId6"/>
              </a:buBlip>
              <a:defRPr sz="2400" b="0" i="0">
                <a:latin typeface="Arial"/>
                <a:cs typeface="Arial"/>
              </a:defRPr>
            </a:lvl3pPr>
            <a:lvl4pPr marL="450000" indent="-450000">
              <a:spcBef>
                <a:spcPts val="600"/>
              </a:spcBef>
              <a:buSzPct val="100000"/>
              <a:buFontTx/>
              <a:buBlip>
                <a:blip r:embed="rId7"/>
              </a:buBlip>
              <a:defRPr sz="2400" b="0" i="0">
                <a:latin typeface="Arial"/>
                <a:cs typeface="Arial"/>
              </a:defRPr>
            </a:lvl4pPr>
            <a:lvl5pPr marL="450000" indent="-450000">
              <a:spcBef>
                <a:spcPts val="600"/>
              </a:spcBef>
              <a:buSzPct val="100000"/>
              <a:buFontTx/>
              <a:buBlip>
                <a:blip r:embed="rId4"/>
              </a:buBlip>
              <a:defRPr sz="2400" b="0" i="0">
                <a:latin typeface="Arial"/>
                <a:cs typeface="Arial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8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latin typeface="Arial"/>
                <a:cs typeface="Arial"/>
              </a:defRPr>
            </a:lvl1pPr>
          </a:lstStyle>
          <a:p>
            <a:pPr>
              <a:defRPr/>
            </a:pPr>
            <a:fld id="{BF0FC4C3-F12F-4B54-BE23-AC59F944B394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9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/>
                <a:cs typeface="Arial"/>
              </a:defRPr>
            </a:lvl1pPr>
          </a:lstStyle>
          <a:p>
            <a:pPr>
              <a:defRPr/>
            </a:pP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59646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EDD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formaatt ändra 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E54A499-A86F-4980-89A3-64AB9A4C362E}" type="datetimeFigureOut">
              <a:rPr lang="sv-SE"/>
              <a:pPr>
                <a:defRPr/>
              </a:pPr>
              <a:t>2021-04-27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C569B3FB-7758-4260-8A56-315FBA2168F0}" type="slidenum">
              <a:rPr lang="sv-SE" altLang="sv-SE"/>
              <a:pPr/>
              <a:t>‹#›</a:t>
            </a:fld>
            <a:endParaRPr lang="sv-SE" alt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4200" b="1" kern="1200">
          <a:solidFill>
            <a:schemeClr val="tx1"/>
          </a:solidFill>
          <a:latin typeface="Akagi-Bold"/>
          <a:ea typeface="Akagi-Bold"/>
          <a:cs typeface="Akagi-Bold"/>
        </a:defRPr>
      </a:lvl1pPr>
      <a:lvl2pPr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2pPr>
      <a:lvl3pPr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3pPr>
      <a:lvl4pPr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4pPr>
      <a:lvl5pPr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200" b="1">
          <a:solidFill>
            <a:schemeClr val="tx1"/>
          </a:solidFill>
          <a:latin typeface="Akagi-Bold"/>
          <a:ea typeface="Akagi-Bold"/>
          <a:cs typeface="Akagi-Bold"/>
        </a:defRPr>
      </a:lvl9pPr>
    </p:titleStyle>
    <p:bodyStyle>
      <a:lvl1pPr marL="449263" indent="-449263" algn="l" defTabSz="457200" rtl="0" fontAlgn="base">
        <a:spcBef>
          <a:spcPts val="600"/>
        </a:spcBef>
        <a:spcAft>
          <a:spcPts val="1200"/>
        </a:spcAft>
        <a:buSzPct val="100000"/>
        <a:buBlip>
          <a:blip r:embed="rId17"/>
        </a:buBlip>
        <a:defRPr sz="2400" kern="1200">
          <a:solidFill>
            <a:schemeClr val="tx1"/>
          </a:solidFill>
          <a:latin typeface="Akagi-Book"/>
          <a:ea typeface="Akagi-Book"/>
          <a:cs typeface="Akagi-Book"/>
        </a:defRPr>
      </a:lvl1pPr>
      <a:lvl2pPr marL="449263" indent="-449263" algn="l" defTabSz="457200" rtl="0" fontAlgn="base">
        <a:spcBef>
          <a:spcPts val="600"/>
        </a:spcBef>
        <a:spcAft>
          <a:spcPts val="1200"/>
        </a:spcAft>
        <a:buSzPct val="100000"/>
        <a:buBlip>
          <a:blip r:embed="rId18"/>
        </a:buBlip>
        <a:defRPr sz="2400" kern="1200">
          <a:solidFill>
            <a:schemeClr val="tx1"/>
          </a:solidFill>
          <a:latin typeface="Akagi-Book"/>
          <a:ea typeface="Akagi-Book"/>
          <a:cs typeface="Akagi-Book"/>
        </a:defRPr>
      </a:lvl2pPr>
      <a:lvl3pPr marL="449263" indent="-449263" algn="l" defTabSz="457200" rtl="0" fontAlgn="base">
        <a:spcBef>
          <a:spcPts val="600"/>
        </a:spcBef>
        <a:spcAft>
          <a:spcPts val="1200"/>
        </a:spcAft>
        <a:buSzPct val="100000"/>
        <a:buBlip>
          <a:blip r:embed="rId19"/>
        </a:buBlip>
        <a:defRPr sz="2400" kern="1200">
          <a:solidFill>
            <a:schemeClr val="tx1"/>
          </a:solidFill>
          <a:latin typeface="Akagi-Book"/>
          <a:ea typeface="Akagi-Book"/>
          <a:cs typeface="Akagi-Book"/>
        </a:defRPr>
      </a:lvl3pPr>
      <a:lvl4pPr marL="449263" indent="-449263" algn="l" defTabSz="457200" rtl="0" fontAlgn="base">
        <a:spcBef>
          <a:spcPts val="600"/>
        </a:spcBef>
        <a:spcAft>
          <a:spcPts val="1200"/>
        </a:spcAft>
        <a:buSzPct val="100000"/>
        <a:buBlip>
          <a:blip r:embed="rId20"/>
        </a:buBlip>
        <a:defRPr sz="2400" kern="1200">
          <a:solidFill>
            <a:schemeClr val="tx1"/>
          </a:solidFill>
          <a:latin typeface="Akagi-Book"/>
          <a:ea typeface="Akagi-Book"/>
          <a:cs typeface="Akagi-Book"/>
        </a:defRPr>
      </a:lvl4pPr>
      <a:lvl5pPr marL="449263" indent="-449263" algn="l" defTabSz="457200" rtl="0" fontAlgn="base">
        <a:spcBef>
          <a:spcPts val="600"/>
        </a:spcBef>
        <a:spcAft>
          <a:spcPts val="1200"/>
        </a:spcAft>
        <a:buSzPct val="100000"/>
        <a:buBlip>
          <a:blip r:embed="rId17"/>
        </a:buBlip>
        <a:defRPr sz="2400" kern="1200">
          <a:solidFill>
            <a:schemeClr val="tx1"/>
          </a:solidFill>
          <a:latin typeface="Akagi-Book"/>
          <a:ea typeface="Akagi-Book"/>
          <a:cs typeface="Akagi-Book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iksdagen.se/sv/dokument-lagar/dokument/svensk-forfattningssamling/lag-19941809-om-totalforsvarsplikt_sfs-1994-1809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tshållare för text 1"/>
          <p:cNvSpPr>
            <a:spLocks noGrp="1"/>
          </p:cNvSpPr>
          <p:nvPr>
            <p:ph type="body" sz="quarter" idx="13"/>
          </p:nvPr>
        </p:nvSpPr>
        <p:spPr>
          <a:xfrm>
            <a:off x="5240337" y="4157663"/>
            <a:ext cx="3718727" cy="2405062"/>
          </a:xfrm>
        </p:spPr>
        <p:txBody>
          <a:bodyPr/>
          <a:lstStyle/>
          <a:p>
            <a:r>
              <a:rPr lang="sv-SE" altLang="sv-SE" dirty="0">
                <a:latin typeface="Arial" panose="020B0604020202020204" pitchFamily="34" charset="0"/>
                <a:cs typeface="Arial" panose="020B0604020202020204" pitchFamily="34" charset="0"/>
              </a:rPr>
              <a:t>Information om totalförsvarsplikt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06EAC9-79D2-4D9E-A9EA-88360324F89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493713"/>
            <a:ext cx="8229600" cy="1143000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sv-SE" dirty="0">
                <a:latin typeface="Arial"/>
                <a:cs typeface="Arial"/>
              </a:rPr>
              <a:t>Totalförsvarsplikt – vad är det och vad innebär det för mig som är anställd i Tibro kommun?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6DA75F-0AC7-4A63-979F-1401A4FAE608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200025" y="2105025"/>
            <a:ext cx="8229600" cy="4525963"/>
          </a:xfrm>
        </p:spPr>
        <p:txBody>
          <a:bodyPr>
            <a:normAutofit/>
          </a:bodyPr>
          <a:lstStyle/>
          <a:p>
            <a:pPr marL="450000" indent="-450000"/>
            <a:r>
              <a:rPr lang="sv-SE" dirty="0">
                <a:latin typeface="Arial"/>
                <a:cs typeface="Arial"/>
              </a:rPr>
              <a:t>Alla anställda i Tibro kommun omfattas av allmän tjänsteplikt enligt ”Lagen om Totalförsvarsplikt (1984:1809)</a:t>
            </a:r>
          </a:p>
          <a:p>
            <a:pPr marL="450000" indent="-450000"/>
            <a:r>
              <a:rPr lang="sv-SE" dirty="0">
                <a:latin typeface="Arial"/>
                <a:cs typeface="Arial"/>
              </a:rPr>
              <a:t>Detta innebär att anställda i Tibro kommun kan komma att krigsplaceras i kommunen utifrån totalförsvarets behov</a:t>
            </a:r>
          </a:p>
          <a:p>
            <a:pPr marL="450000" indent="-450000"/>
            <a:r>
              <a:rPr lang="sv-SE" dirty="0">
                <a:latin typeface="Arial"/>
                <a:cs typeface="Arial"/>
              </a:rPr>
              <a:t>Anställda i kommunen omfattas också av allmän tjänsteplikt oavsett krigsplacering eller inte, d.v.s. vid höjd beredskap är kommunens anställda enligt lag skyldiga att utföra sitt arbete</a:t>
            </a:r>
          </a:p>
        </p:txBody>
      </p:sp>
    </p:spTree>
    <p:extLst>
      <p:ext uri="{BB962C8B-B14F-4D97-AF65-F5344CB8AC3E}">
        <p14:creationId xmlns:p14="http://schemas.microsoft.com/office/powerpoint/2010/main" val="28613794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B8A39D0-3784-4B0F-840E-5EEDCDDE1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/>
              <a:t>Vad är jag skyldig att göra om jag är krigsplacerad?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CB862A8-0C17-40FF-BE07-9D5D3CC873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Är du redan krigsplacerad är du skyldig att meddela detta till din chef som i sin tur informerar kommunens HR-enhet. </a:t>
            </a:r>
          </a:p>
          <a:p>
            <a:r>
              <a:rPr lang="sv-SE" dirty="0"/>
              <a:t>HR-enheten rapporterar sedan till kommunens säkerhetschef. </a:t>
            </a:r>
          </a:p>
          <a:p>
            <a:r>
              <a:rPr lang="sv-SE" dirty="0"/>
              <a:t>Tänk på att personuppgifter ska hanteras enligt gällande lagstiftning.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247595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35C71D9-28E9-4A49-80E2-E8E3BAD1F9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/>
              <a:t>Mer information finns i lagen om totalförsvarsplikt vilket du kan läsa mer om via denna länk:</a:t>
            </a:r>
          </a:p>
          <a:p>
            <a:pPr marL="0" indent="0">
              <a:buNone/>
            </a:pPr>
            <a:r>
              <a:rPr lang="sv-SE" i="1" u="sng" dirty="0">
                <a:hlinkClick r:id="rId2"/>
              </a:rPr>
              <a:t>Lag (1994:1809) om totalförsvarsplikt Svensk författningssamling 1994:1994:1809 t.o.m. SFS 2020:1274 - Riksdagen</a:t>
            </a:r>
            <a:endParaRPr lang="sv-SE" dirty="0"/>
          </a:p>
          <a:p>
            <a:pPr marL="0" indent="0">
              <a:buNone/>
            </a:pP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997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 4">
            <a:extLst>
              <a:ext uri="{FF2B5EF4-FFF2-40B4-BE49-F238E27FC236}">
                <a16:creationId xmlns:a16="http://schemas.microsoft.com/office/drawing/2014/main" id="{FD2D2222-ED34-4921-9F32-81106603D8E5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18639952"/>
              </p:ext>
            </p:extLst>
          </p:nvPr>
        </p:nvGraphicFramePr>
        <p:xfrm>
          <a:off x="285750" y="190500"/>
          <a:ext cx="8572500" cy="5831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787650">
                  <a:extLst>
                    <a:ext uri="{9D8B030D-6E8A-4147-A177-3AD203B41FA5}">
                      <a16:colId xmlns:a16="http://schemas.microsoft.com/office/drawing/2014/main" val="2023964417"/>
                    </a:ext>
                  </a:extLst>
                </a:gridCol>
                <a:gridCol w="2892425">
                  <a:extLst>
                    <a:ext uri="{9D8B030D-6E8A-4147-A177-3AD203B41FA5}">
                      <a16:colId xmlns:a16="http://schemas.microsoft.com/office/drawing/2014/main" val="1702943438"/>
                    </a:ext>
                  </a:extLst>
                </a:gridCol>
                <a:gridCol w="2892425">
                  <a:extLst>
                    <a:ext uri="{9D8B030D-6E8A-4147-A177-3AD203B41FA5}">
                      <a16:colId xmlns:a16="http://schemas.microsoft.com/office/drawing/2014/main" val="65086696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Aktivitet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Klart senast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Kommentar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206094"/>
                  </a:ext>
                </a:extLst>
              </a:tr>
              <a:tr h="493395">
                <a:tc>
                  <a:txBody>
                    <a:bodyPr/>
                    <a:lstStyle/>
                    <a:p>
                      <a:r>
                        <a:rPr lang="sv-SE" sz="1600" dirty="0"/>
                        <a:t>HR informerar på respektive ledningsgrupp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Juni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37973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HR-enheten uppdaterar introduktionschecklista samt publicerar information på </a:t>
                      </a:r>
                      <a:r>
                        <a:rPr lang="sv-SE" sz="1600" dirty="0" err="1"/>
                        <a:t>Inredan</a:t>
                      </a:r>
                      <a:r>
                        <a:rPr lang="sv-SE" sz="1600" dirty="0"/>
                        <a:t> om totalförsvarsplikt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Juni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1887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Chef informerar på APT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Senast oktober 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50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Medarbetare informerar sin chef om eventuell krigsplacering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Senast december 2021 och därefter fortlöpande när det är aktuellt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015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Chef informerar HR-konsult som i sin tur tar kontakt med säkerhetschef för muntlig info om personuppgifter och kontaktuppgifter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Senast december 2021 och därefter fortlöpande när det är aktuellt</a:t>
                      </a:r>
                    </a:p>
                    <a:p>
                      <a:endParaRPr lang="sv-S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761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/>
                        <a:t>Säkerhetschef följer upp krigsplaceringen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När det är aktuellt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/>
                        <a:t>Krigsorganisation och krigsplacering m.m. är skyddsvärda uppgifter och skall ej registreras på något vis eller rapporteras via e-post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0457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2967236"/>
      </p:ext>
    </p:extLst>
  </p:cSld>
  <p:clrMapOvr>
    <a:masterClrMapping/>
  </p:clrMapOvr>
</p:sld>
</file>

<file path=ppt/theme/theme1.xml><?xml version="1.0" encoding="utf-8"?>
<a:theme xmlns:a="http://schemas.openxmlformats.org/drawingml/2006/main" name="Tibro-arial-21mar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Tibro-arial-21mar2013</Template>
  <TotalTime>266</TotalTime>
  <Words>276</Words>
  <Application>Microsoft Office PowerPoint</Application>
  <PresentationFormat>Bildspel på skärmen (4:3)</PresentationFormat>
  <Paragraphs>28</Paragraphs>
  <Slides>5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10" baseType="lpstr">
      <vt:lpstr>Akagi-Bold</vt:lpstr>
      <vt:lpstr>Akagi-Book</vt:lpstr>
      <vt:lpstr>Arial</vt:lpstr>
      <vt:lpstr>Calibri</vt:lpstr>
      <vt:lpstr>Tibro-arial-21mar2013</vt:lpstr>
      <vt:lpstr>PowerPoint-presentation</vt:lpstr>
      <vt:lpstr>Totalförsvarsplikt – vad är det och vad innebär det för mig som är anställd i Tibro kommun?</vt:lpstr>
      <vt:lpstr>Vad är jag skyldig att göra om jag är krigsplacerad?</vt:lpstr>
      <vt:lpstr>PowerPoint-presentation</vt:lpstr>
      <vt:lpstr>PowerPoint-presentation</vt:lpstr>
    </vt:vector>
  </TitlesOfParts>
  <Company>Tibro kommun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Christina von Brömsen</dc:creator>
  <cp:lastModifiedBy>Ulrika Wennerkull</cp:lastModifiedBy>
  <cp:revision>21</cp:revision>
  <dcterms:created xsi:type="dcterms:W3CDTF">2013-04-03T07:30:26Z</dcterms:created>
  <dcterms:modified xsi:type="dcterms:W3CDTF">2021-04-27T14:04:40Z</dcterms:modified>
</cp:coreProperties>
</file>