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02" r:id="rId4"/>
    <p:sldId id="310" r:id="rId5"/>
    <p:sldId id="261" r:id="rId6"/>
    <p:sldId id="271" r:id="rId7"/>
    <p:sldId id="263" r:id="rId8"/>
    <p:sldId id="297" r:id="rId9"/>
    <p:sldId id="298" r:id="rId10"/>
    <p:sldId id="305" r:id="rId11"/>
    <p:sldId id="308" r:id="rId12"/>
    <p:sldId id="309" r:id="rId13"/>
    <p:sldId id="285" r:id="rId14"/>
    <p:sldId id="292" r:id="rId15"/>
    <p:sldId id="286" r:id="rId16"/>
    <p:sldId id="293" r:id="rId17"/>
    <p:sldId id="299" r:id="rId18"/>
    <p:sldId id="300" r:id="rId19"/>
    <p:sldId id="301" r:id="rId20"/>
    <p:sldId id="25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543" autoAdjust="0"/>
  </p:normalViewPr>
  <p:slideViewPr>
    <p:cSldViewPr snapToGrid="0" showGuides="1">
      <p:cViewPr varScale="1">
        <p:scale>
          <a:sx n="89" d="100"/>
          <a:sy n="89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/>
              <a:t>Medarbetarsamtalet är också en viktig del i lönebildningsprocessen.</a:t>
            </a:r>
          </a:p>
          <a:p>
            <a:r>
              <a:rPr lang="sv-SE" altLang="sv-SE" dirty="0"/>
              <a:t>Detta formuleras klart och tydligt i våra löneavtal ”</a:t>
            </a:r>
            <a:r>
              <a:rPr lang="sv-SE" altLang="sv-SE" dirty="0" err="1"/>
              <a:t>HÖK:arna</a:t>
            </a:r>
            <a:r>
              <a:rPr lang="sv-SE" altLang="sv-SE" dirty="0"/>
              <a:t>”.</a:t>
            </a:r>
          </a:p>
          <a:p>
            <a:endParaRPr lang="sv-SE" altLang="sv-SE" dirty="0"/>
          </a:p>
          <a:p>
            <a:r>
              <a:rPr lang="sv-SE" altLang="sv-SE" dirty="0"/>
              <a:t>Tänk på att som arbetstagare kan man bara utveckla sig själv – individen måste själv vilja utvecklas.</a:t>
            </a:r>
          </a:p>
          <a:p>
            <a:r>
              <a:rPr lang="sv-SE" altLang="sv-SE" dirty="0"/>
              <a:t>”Hej alla chefer!”</a:t>
            </a:r>
          </a:p>
          <a:p>
            <a:endParaRPr lang="sv-SE" altLang="sv-SE" dirty="0"/>
          </a:p>
          <a:p>
            <a:r>
              <a:rPr lang="sv-SE" altLang="sv-SE" dirty="0"/>
              <a:t>Utvecklingsplaner och kompetensnycklar är resultatlöst – vi måste bort från kompetensutvecklingstänket!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/>
              <a:t>Utveckling är inte lika med utbildning!</a:t>
            </a:r>
          </a:p>
          <a:p>
            <a:endParaRPr lang="sv-SE" altLang="sv-SE" dirty="0"/>
          </a:p>
          <a:p>
            <a:r>
              <a:rPr lang="sv-SE" altLang="sv-SE" dirty="0"/>
              <a:t>Samtal på olika nivåer är viktiga och vi måste tydliggöra vad syftet är med samtalet.</a:t>
            </a:r>
          </a:p>
          <a:p>
            <a:endParaRPr lang="sv-SE" altLang="sv-SE" dirty="0"/>
          </a:p>
          <a:p>
            <a:endParaRPr lang="sv-SE" alt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39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Involvera medarbetarna via APT där ni gemensamt definierar vad vision innebär för oss i vårt uppdrag, i vår verksamhet. </a:t>
            </a:r>
            <a:r>
              <a:rPr lang="sv-SE" sz="1800" spc="5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Hur kan/bör/ska vi tillsammans bidra för att nå kommunens vision?</a:t>
            </a:r>
            <a:endParaRPr lang="sv-SE" altLang="sv-SE" dirty="0"/>
          </a:p>
          <a:p>
            <a:endParaRPr lang="sv-SE" alt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Inled med att gå igenom visionen och respektive ords innebörd: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altLang="sv-SE" b="1" dirty="0"/>
              <a:t>TILLSAMMANS</a:t>
            </a:r>
            <a:r>
              <a:rPr lang="sv-SE" altLang="sv-SE" dirty="0"/>
              <a:t> – </a:t>
            </a:r>
            <a:r>
              <a:rPr lang="sv-SE" b="1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skapar tillsammans. </a:t>
            </a:r>
            <a:r>
              <a:rPr lang="sv-SE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har en medskapandekultur och en samarbetsanda som sticker ut. Vi utvecklar Tibro tillsammans.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HÅLLBART – Hållbara val.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Vi nyttjar våra gemensamma resurser och tar vara på de goda förutsättningar som finns här för att bidra till ett mer hållbart samhälle.</a:t>
            </a:r>
            <a:r>
              <a:rPr lang="sv-SE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endParaRPr lang="sv-SE" dirty="0">
              <a:latin typeface="Arial" panose="020B0604020202020204" pitchFamily="34" charset="0"/>
              <a:ea typeface="Akagi-Book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NÄRA – Nära livskvalitet.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Hos oss är det nära till allt – till service och beslut, natur och fritidsanläggningar och utbildning och arbete. Tack vare det nära samhällets fördelar skapar vi livskvalitet nu och i framtiden. </a:t>
            </a:r>
            <a:endParaRPr lang="sv-SE" dirty="0">
              <a:latin typeface="Akagi-Book"/>
              <a:ea typeface="Akagi-Book"/>
              <a:cs typeface="Akagi-Book"/>
            </a:endParaRPr>
          </a:p>
          <a:p>
            <a:endParaRPr lang="sv-SE" altLang="sv-SE" dirty="0"/>
          </a:p>
          <a:p>
            <a:r>
              <a:rPr lang="sv-SE" altLang="sv-SE" dirty="0"/>
              <a:t>Låt var och en fundera enskilt först och därefter i helgrupp. Dvs. fundera över respektive ord i visionen – vad innebär tillsammans, hållbart och nära för oss i vårt uppdrag?</a:t>
            </a:r>
          </a:p>
          <a:p>
            <a:endParaRPr lang="sv-SE" altLang="sv-SE" dirty="0"/>
          </a:p>
          <a:p>
            <a:r>
              <a:rPr lang="sv-SE" altLang="sv-SE" dirty="0"/>
              <a:t>Punkta ner det ni gemensamt kommer fram till samt reflektera och diskutera.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36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Involvera medarbetarna via APT där ni gemensamt definierar vad vision innebär för oss i vårt uppdrag, i vår verksamhet. </a:t>
            </a:r>
            <a:r>
              <a:rPr lang="sv-SE" sz="1800" spc="5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Hur kan/bör/ska vi tillsammans bidra för att nå kommunens vision?</a:t>
            </a:r>
            <a:endParaRPr lang="sv-SE" altLang="sv-SE" dirty="0"/>
          </a:p>
          <a:p>
            <a:endParaRPr lang="sv-SE" alt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Inled med att gå igenom visionen och respektive ords innebörd: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altLang="sv-SE" b="1" dirty="0"/>
              <a:t>TILLSAMMANS</a:t>
            </a:r>
            <a:r>
              <a:rPr lang="sv-SE" altLang="sv-SE" dirty="0"/>
              <a:t> – </a:t>
            </a:r>
            <a:r>
              <a:rPr lang="sv-SE" b="1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skapar tillsammans. </a:t>
            </a:r>
            <a:r>
              <a:rPr lang="sv-SE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har en medskapandekultur och en samarbetsanda som sticker ut. Vi utvecklar Tibro tillsammans.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HÅLLBART – Hållbara val.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Vi nyttjar våra gemensamma resurser och tar vara på de goda förutsättningar som finns här för att bidra till ett mer hållbart samhälle.</a:t>
            </a:r>
            <a:r>
              <a:rPr lang="sv-SE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endParaRPr lang="sv-SE" dirty="0">
              <a:latin typeface="Arial" panose="020B0604020202020204" pitchFamily="34" charset="0"/>
              <a:ea typeface="Akagi-Book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NÄRA – Nära livskvalitet.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Hos oss är det nära till allt – till service och beslut, natur och fritidsanläggningar och utbildning och arbete. Tack vare det nära samhällets fördelar skapar vi livskvalitet nu och i framtiden. </a:t>
            </a:r>
            <a:endParaRPr lang="sv-SE" dirty="0">
              <a:latin typeface="Akagi-Book"/>
              <a:ea typeface="Akagi-Book"/>
              <a:cs typeface="Akagi-Book"/>
            </a:endParaRPr>
          </a:p>
          <a:p>
            <a:endParaRPr lang="sv-SE" altLang="sv-SE" dirty="0"/>
          </a:p>
          <a:p>
            <a:r>
              <a:rPr lang="sv-SE" altLang="sv-SE" dirty="0"/>
              <a:t>Låt var och en fundera enskilt först och därefter i helgrupp. Dvs. fundera över respektive ord i visionen – vad innebär tillsammans, hållbart och nära för oss i vårt uppdrag?</a:t>
            </a:r>
          </a:p>
          <a:p>
            <a:endParaRPr lang="sv-SE" altLang="sv-SE" dirty="0"/>
          </a:p>
          <a:p>
            <a:r>
              <a:rPr lang="sv-SE" altLang="sv-SE" dirty="0"/>
              <a:t>Punkta ner det ni gemensamt kommer fram till samt reflektera och diskutera.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43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>
            <a:extLst>
              <a:ext uri="{FF2B5EF4-FFF2-40B4-BE49-F238E27FC236}">
                <a16:creationId xmlns:a16="http://schemas.microsoft.com/office/drawing/2014/main" id="{85DABBB6-C8A9-2ECB-DB37-7FCDF890C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tshållare för anteckningar 2">
            <a:extLst>
              <a:ext uri="{FF2B5EF4-FFF2-40B4-BE49-F238E27FC236}">
                <a16:creationId xmlns:a16="http://schemas.microsoft.com/office/drawing/2014/main" id="{C9B60FC3-8AF3-9E99-0874-481C8E863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Involvera medarbetarna via APT där ni gemensamt definierar vad värdegrunden innebär för oss i vårt uppdrag, i vår verksamhet.</a:t>
            </a:r>
          </a:p>
          <a:p>
            <a:endParaRPr lang="sv-SE" altLang="sv-SE" dirty="0"/>
          </a:p>
          <a:p>
            <a:r>
              <a:rPr lang="sv-SE" altLang="sv-SE" dirty="0"/>
              <a:t>Inled med att visa och dela ut ”Riktlinje för ledarskap och medarbetarskap” (broschyr finns hos personalchef)</a:t>
            </a:r>
          </a:p>
          <a:p>
            <a:endParaRPr lang="sv-SE" altLang="sv-SE" dirty="0"/>
          </a:p>
          <a:p>
            <a:r>
              <a:rPr lang="sv-SE" altLang="sv-SE" dirty="0"/>
              <a:t>Låt var och en fundera enskilt först och därefter i helgrupp. Dvs. fundera över respektive värdegrundsord – vad innebär omtanke, självtillit, samverkan och handlingskraft för oss i vårt uppdrag?</a:t>
            </a:r>
          </a:p>
          <a:p>
            <a:endParaRPr lang="sv-SE" altLang="sv-SE" dirty="0"/>
          </a:p>
          <a:p>
            <a:r>
              <a:rPr lang="sv-SE" altLang="sv-SE" dirty="0"/>
              <a:t>Punkta ner det ni gemensamt kommer fram till samt reflektera och diskutera.</a:t>
            </a:r>
          </a:p>
          <a:p>
            <a:endParaRPr lang="sv-SE" altLang="sv-SE" dirty="0"/>
          </a:p>
        </p:txBody>
      </p:sp>
      <p:sp>
        <p:nvSpPr>
          <p:cNvPr id="52228" name="Platshållare för bildnummer 3">
            <a:extLst>
              <a:ext uri="{FF2B5EF4-FFF2-40B4-BE49-F238E27FC236}">
                <a16:creationId xmlns:a16="http://schemas.microsoft.com/office/drawing/2014/main" id="{51CFCFB1-8504-806E-56D4-ADC059DCD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886DD7-8C2C-430D-B029-B9FE4CF63E61}" type="slidenum">
              <a:rPr lang="sv-SE" altLang="sv-SE"/>
              <a:pPr/>
              <a:t>13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>
            <a:extLst>
              <a:ext uri="{FF2B5EF4-FFF2-40B4-BE49-F238E27FC236}">
                <a16:creationId xmlns:a16="http://schemas.microsoft.com/office/drawing/2014/main" id="{4DF3BD6C-EA11-3D51-08D5-596269145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tshållare för anteckningar 2">
            <a:extLst>
              <a:ext uri="{FF2B5EF4-FFF2-40B4-BE49-F238E27FC236}">
                <a16:creationId xmlns:a16="http://schemas.microsoft.com/office/drawing/2014/main" id="{F7695398-D92E-D1FA-2959-8EEFEC062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Involvera medarbetarna via APT där ni gemensamt definierar vad värdegrunden innebär för oss i vårt uppdrag, i vår verksamhet.</a:t>
            </a:r>
          </a:p>
          <a:p>
            <a:endParaRPr lang="sv-SE" altLang="sv-SE"/>
          </a:p>
          <a:p>
            <a:r>
              <a:rPr lang="sv-SE" altLang="sv-SE"/>
              <a:t>Inled med att visa och dela ut ”Riktlinje för ledarskap och medarbetarskap” (broschyr finns hos personalchef)</a:t>
            </a:r>
          </a:p>
          <a:p>
            <a:endParaRPr lang="sv-SE" altLang="sv-SE"/>
          </a:p>
          <a:p>
            <a:r>
              <a:rPr lang="sv-SE" altLang="sv-SE"/>
              <a:t>Låt var och en fundera enskilt först och därefter i helgrupp. Dvs. fundera över respektive värdegrundsord – vad innebär omtanke, självtillit, samverkan och handlingskraft för oss i vårt uppdrag?</a:t>
            </a:r>
          </a:p>
          <a:p>
            <a:endParaRPr lang="sv-SE" altLang="sv-SE"/>
          </a:p>
          <a:p>
            <a:r>
              <a:rPr lang="sv-SE" altLang="sv-SE"/>
              <a:t>Punkta ner det ni gemensamt kommer fram till samt reflektera och diskutera.</a:t>
            </a:r>
          </a:p>
          <a:p>
            <a:endParaRPr lang="sv-SE" altLang="sv-SE"/>
          </a:p>
        </p:txBody>
      </p:sp>
      <p:sp>
        <p:nvSpPr>
          <p:cNvPr id="54276" name="Platshållare för bildnummer 3">
            <a:extLst>
              <a:ext uri="{FF2B5EF4-FFF2-40B4-BE49-F238E27FC236}">
                <a16:creationId xmlns:a16="http://schemas.microsoft.com/office/drawing/2014/main" id="{DDA9965D-FEF1-5865-C5E8-556DF29AD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B17FEF-75A8-49C3-8EE0-96FB5B4DC2EB}" type="slidenum">
              <a:rPr lang="sv-SE" altLang="sv-SE"/>
              <a:pPr/>
              <a:t>14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bildobjekt 1">
            <a:extLst>
              <a:ext uri="{FF2B5EF4-FFF2-40B4-BE49-F238E27FC236}">
                <a16:creationId xmlns:a16="http://schemas.microsoft.com/office/drawing/2014/main" id="{40CA745C-3C83-6401-49D7-290D9460D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tshållare för anteckningar 2">
            <a:extLst>
              <a:ext uri="{FF2B5EF4-FFF2-40B4-BE49-F238E27FC236}">
                <a16:creationId xmlns:a16="http://schemas.microsoft.com/office/drawing/2014/main" id="{36629739-FF58-FB3A-7C7D-840E6DAEF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Involvera medarbetarna via APT där ni gemensamt definierar vad värdegrunden innebär för oss i vårt uppdrag, i vår verksamhet.</a:t>
            </a:r>
          </a:p>
          <a:p>
            <a:endParaRPr lang="sv-SE" altLang="sv-SE"/>
          </a:p>
          <a:p>
            <a:r>
              <a:rPr lang="sv-SE" altLang="sv-SE"/>
              <a:t>Inled med att visa och dela ut ”Riktlinje för ledarskap och medarbetarskap” (broschyr finns hos personalchef)</a:t>
            </a:r>
          </a:p>
          <a:p>
            <a:endParaRPr lang="sv-SE" altLang="sv-SE"/>
          </a:p>
          <a:p>
            <a:r>
              <a:rPr lang="sv-SE" altLang="sv-SE"/>
              <a:t>Låt var och en fundera enskilt först och därefter i helgrupp. Dvs. fundera över respektive värdegrundsord – vad innebär omtanke, självtillit, samverkan och handlingskraft för oss i vårt uppdrag?</a:t>
            </a:r>
          </a:p>
          <a:p>
            <a:endParaRPr lang="sv-SE" altLang="sv-SE"/>
          </a:p>
          <a:p>
            <a:r>
              <a:rPr lang="sv-SE" altLang="sv-SE"/>
              <a:t>Punkta ner det ni gemensamt kommer fram till samt reflektera och diskutera.</a:t>
            </a:r>
          </a:p>
        </p:txBody>
      </p:sp>
      <p:sp>
        <p:nvSpPr>
          <p:cNvPr id="56324" name="Platshållare för bildnummer 3">
            <a:extLst>
              <a:ext uri="{FF2B5EF4-FFF2-40B4-BE49-F238E27FC236}">
                <a16:creationId xmlns:a16="http://schemas.microsoft.com/office/drawing/2014/main" id="{A79AB5A7-A80F-FE8C-F4EF-85EB27A69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868EFE-8F15-426F-8C06-5AB22EA50BCC}" type="slidenum">
              <a:rPr lang="sv-SE" altLang="sv-SE"/>
              <a:pPr/>
              <a:t>15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tshållare för bildobjekt 1">
            <a:extLst>
              <a:ext uri="{FF2B5EF4-FFF2-40B4-BE49-F238E27FC236}">
                <a16:creationId xmlns:a16="http://schemas.microsoft.com/office/drawing/2014/main" id="{4AAEE4CD-FCE8-966E-C033-6F8F4DDA3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tshållare för anteckningar 2">
            <a:extLst>
              <a:ext uri="{FF2B5EF4-FFF2-40B4-BE49-F238E27FC236}">
                <a16:creationId xmlns:a16="http://schemas.microsoft.com/office/drawing/2014/main" id="{A77DB5CA-EE99-FC0D-9B81-BA472574C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Involvera medarbetarna via APT där ni gemensamt definierar vad värdegrunden innebär för oss i vårt uppdrag, i vår verksamhet.</a:t>
            </a:r>
          </a:p>
          <a:p>
            <a:endParaRPr lang="sv-SE" altLang="sv-SE"/>
          </a:p>
          <a:p>
            <a:r>
              <a:rPr lang="sv-SE" altLang="sv-SE"/>
              <a:t>Inled med att visa och dela ut ”Riktlinje för ledarskap och medarbetarskap” (broschyr finns hos personalchef)</a:t>
            </a:r>
          </a:p>
          <a:p>
            <a:endParaRPr lang="sv-SE" altLang="sv-SE"/>
          </a:p>
          <a:p>
            <a:r>
              <a:rPr lang="sv-SE" altLang="sv-SE"/>
              <a:t>Låt var och en fundera enskilt först och därefter i helgrupp. Dvs. fundera över respektive värdegrundsord – vad innebär omtanke, självtillit, samverkan och handlingskraft för oss i vårt uppdrag?</a:t>
            </a:r>
          </a:p>
          <a:p>
            <a:endParaRPr lang="sv-SE" altLang="sv-SE"/>
          </a:p>
          <a:p>
            <a:r>
              <a:rPr lang="sv-SE" altLang="sv-SE"/>
              <a:t>Punkta ner det ni gemensamt kommer fram till samt reflektera och diskutera.</a:t>
            </a:r>
          </a:p>
          <a:p>
            <a:endParaRPr lang="sv-SE" altLang="sv-SE"/>
          </a:p>
        </p:txBody>
      </p:sp>
      <p:sp>
        <p:nvSpPr>
          <p:cNvPr id="58372" name="Platshållare för bildnummer 3">
            <a:extLst>
              <a:ext uri="{FF2B5EF4-FFF2-40B4-BE49-F238E27FC236}">
                <a16:creationId xmlns:a16="http://schemas.microsoft.com/office/drawing/2014/main" id="{F495FF63-ADBE-5625-C9E5-0EC7F7CE4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ED9B0D-C68A-48B9-B12E-6F751FE44FEF}" type="slidenum">
              <a:rPr lang="sv-SE" altLang="sv-SE"/>
              <a:pPr/>
              <a:t>16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tshållare för bildobjekt 1">
            <a:extLst>
              <a:ext uri="{FF2B5EF4-FFF2-40B4-BE49-F238E27FC236}">
                <a16:creationId xmlns:a16="http://schemas.microsoft.com/office/drawing/2014/main" id="{B16CF2F0-67F1-A4E9-8E14-89BE596E3F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Platshållare för anteckningar 2">
            <a:extLst>
              <a:ext uri="{FF2B5EF4-FFF2-40B4-BE49-F238E27FC236}">
                <a16:creationId xmlns:a16="http://schemas.microsoft.com/office/drawing/2014/main" id="{BFD1AAC1-A3DC-EBDC-296A-B480AEBF3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När chef tillsammans med sin arbetsgrupp arbetet gemensamt med uppdrag, roller, förväntningar, värdegrund </a:t>
            </a:r>
          </a:p>
          <a:p>
            <a:r>
              <a:rPr lang="sv-SE" altLang="sv-SE"/>
              <a:t>så är ni förmodligen redo för att jobba med verksamhetsnära lönekriterier</a:t>
            </a:r>
          </a:p>
          <a:p>
            <a:endParaRPr lang="sv-SE" altLang="sv-SE"/>
          </a:p>
          <a:p>
            <a:r>
              <a:rPr lang="sv-SE" altLang="sv-SE"/>
              <a:t>Förslag på upplägg:</a:t>
            </a:r>
          </a:p>
          <a:p>
            <a:r>
              <a:rPr lang="sv-SE" altLang="sv-SE"/>
              <a:t>a)	Varje medarbetare funderar enskilt på ovanstående frågeställning. </a:t>
            </a:r>
            <a:br>
              <a:rPr lang="sv-SE" altLang="sv-SE"/>
            </a:br>
            <a:r>
              <a:rPr lang="sv-SE" altLang="sv-SE"/>
              <a:t>	OBS! denna fas är ”brainstorming” vilket innebär att det inte finns några rätt eller fel och formuleringar behöver inte vara 100 % korrekta. </a:t>
            </a:r>
            <a:br>
              <a:rPr lang="sv-SE" altLang="sv-SE"/>
            </a:br>
            <a:r>
              <a:rPr lang="sv-SE" altLang="sv-SE"/>
              <a:t>	Det viktigaste är att var och en funderar och bidrar.</a:t>
            </a:r>
          </a:p>
          <a:p>
            <a:r>
              <a:rPr lang="sv-SE" altLang="sv-SE"/>
              <a:t>b)	Ha en gemensam dialog om vad medarbetarna har kommit fram till</a:t>
            </a:r>
          </a:p>
          <a:p>
            <a:r>
              <a:rPr lang="sv-SE" altLang="sv-SE"/>
              <a:t>c)	Kom överens om vilka exempel ni ska skriva ner gemensamt</a:t>
            </a:r>
          </a:p>
          <a:p>
            <a:r>
              <a:rPr lang="sv-SE" altLang="sv-SE"/>
              <a:t>d)	När ni har 6-8 exempel – gå vidare till nästa steg/bild.</a:t>
            </a:r>
          </a:p>
          <a:p>
            <a:endParaRPr lang="sv-SE" altLang="sv-SE"/>
          </a:p>
        </p:txBody>
      </p:sp>
      <p:sp>
        <p:nvSpPr>
          <p:cNvPr id="60420" name="Platshållare för bildnummer 3">
            <a:extLst>
              <a:ext uri="{FF2B5EF4-FFF2-40B4-BE49-F238E27FC236}">
                <a16:creationId xmlns:a16="http://schemas.microsoft.com/office/drawing/2014/main" id="{BD2CBF91-F587-3068-15FE-44371C761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E6BDCF-DA39-4F09-96A6-606CFD98CF2C}" type="slidenum">
              <a:rPr lang="sv-SE" altLang="sv-SE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>
            <a:extLst>
              <a:ext uri="{FF2B5EF4-FFF2-40B4-BE49-F238E27FC236}">
                <a16:creationId xmlns:a16="http://schemas.microsoft.com/office/drawing/2014/main" id="{146AD796-4326-A1F5-857E-5AEBD79A9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Platshållare för anteckningar 2">
            <a:extLst>
              <a:ext uri="{FF2B5EF4-FFF2-40B4-BE49-F238E27FC236}">
                <a16:creationId xmlns:a16="http://schemas.microsoft.com/office/drawing/2014/main" id="{C83634CC-C26F-6681-34D9-DB411046C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 detta steg ska gruppen gemensamt komma fram till vilka 3-4 exempel från föregående bild som är viktigast. Dvs. prioritera de 3-4 exemplen på vad som bidrar till vår verksamhets effektivitet, produktivitet och kvalitet.</a:t>
            </a:r>
          </a:p>
          <a:p>
            <a:endParaRPr lang="sv-SE" altLang="sv-SE"/>
          </a:p>
          <a:p>
            <a:r>
              <a:rPr lang="sv-SE" altLang="sv-SE"/>
              <a:t>Definiera också gemensamt vad varje lönekriterie betyder på vår arbetsplats, i vårt uppdrag.</a:t>
            </a:r>
          </a:p>
          <a:p>
            <a:endParaRPr lang="sv-SE" altLang="sv-SE"/>
          </a:p>
          <a:p>
            <a:r>
              <a:rPr lang="sv-SE" altLang="sv-SE"/>
              <a:t>Dessa 3-4 lönekriterier blir därmed årets lönekriterier.</a:t>
            </a:r>
          </a:p>
        </p:txBody>
      </p:sp>
      <p:sp>
        <p:nvSpPr>
          <p:cNvPr id="62468" name="Platshållare för bildnummer 3">
            <a:extLst>
              <a:ext uri="{FF2B5EF4-FFF2-40B4-BE49-F238E27FC236}">
                <a16:creationId xmlns:a16="http://schemas.microsoft.com/office/drawing/2014/main" id="{095C3E3B-E895-F570-B122-BE957E8D5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B0A03E-9D01-4F01-9DB6-14BC39299787}" type="slidenum">
              <a:rPr lang="sv-SE" altLang="sv-SE"/>
              <a:pPr/>
              <a:t>18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>
            <a:extLst>
              <a:ext uri="{FF2B5EF4-FFF2-40B4-BE49-F238E27FC236}">
                <a16:creationId xmlns:a16="http://schemas.microsoft.com/office/drawing/2014/main" id="{B32367DD-50CC-DF74-150F-F7679D539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tshållare för anteckningar 2">
            <a:extLst>
              <a:ext uri="{FF2B5EF4-FFF2-40B4-BE49-F238E27FC236}">
                <a16:creationId xmlns:a16="http://schemas.microsoft.com/office/drawing/2014/main" id="{4044123C-313A-FED0-978B-461CE3E507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Efter genomförd löneöversyn – utvärdera lönekriterierna tillsammans med arbetsgruppen.</a:t>
            </a:r>
          </a:p>
          <a:p>
            <a:r>
              <a:rPr lang="sv-SE" altLang="sv-SE"/>
              <a:t>Hur SMART:a är lönekriterierna? Vad ska vi tänka på inför nästa års lönekriterier? </a:t>
            </a:r>
            <a:br>
              <a:rPr lang="sv-SE" altLang="sv-SE"/>
            </a:br>
            <a:r>
              <a:rPr lang="sv-SE" altLang="sv-SE"/>
              <a:t>Kan vi behålla alla eller några av lönekriterierna, dvs. är de användbara över tid?</a:t>
            </a:r>
          </a:p>
          <a:p>
            <a:endParaRPr lang="sv-SE" altLang="sv-SE"/>
          </a:p>
          <a:p>
            <a:r>
              <a:rPr lang="sv-SE" altLang="sv-SE"/>
              <a:t>SMART:</a:t>
            </a:r>
          </a:p>
          <a:p>
            <a:r>
              <a:rPr lang="sv-SE" altLang="sv-SE"/>
              <a:t>S = Specifika?</a:t>
            </a:r>
          </a:p>
          <a:p>
            <a:r>
              <a:rPr lang="sv-SE" altLang="sv-SE"/>
              <a:t>M = Mät- eller bedömningsbara?</a:t>
            </a:r>
          </a:p>
          <a:p>
            <a:r>
              <a:rPr lang="sv-SE" altLang="sv-SE"/>
              <a:t>A = Accepterade?</a:t>
            </a:r>
          </a:p>
          <a:p>
            <a:r>
              <a:rPr lang="sv-SE" altLang="sv-SE"/>
              <a:t>R = Realistiska?</a:t>
            </a:r>
          </a:p>
          <a:p>
            <a:r>
              <a:rPr lang="sv-SE" altLang="sv-SE"/>
              <a:t>T = Tidsanpassade?</a:t>
            </a:r>
          </a:p>
        </p:txBody>
      </p:sp>
      <p:sp>
        <p:nvSpPr>
          <p:cNvPr id="64516" name="Platshållare för bildnummer 3">
            <a:extLst>
              <a:ext uri="{FF2B5EF4-FFF2-40B4-BE49-F238E27FC236}">
                <a16:creationId xmlns:a16="http://schemas.microsoft.com/office/drawing/2014/main" id="{4BF3C5E4-967F-D075-CCC0-98626CFFB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9C4E48-CB93-4F89-B5A4-B2A915FD1601}" type="slidenum">
              <a:rPr lang="sv-SE" altLang="sv-SE"/>
              <a:pPr/>
              <a:t>19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>
            <a:extLst>
              <a:ext uri="{FF2B5EF4-FFF2-40B4-BE49-F238E27FC236}">
                <a16:creationId xmlns:a16="http://schemas.microsoft.com/office/drawing/2014/main" id="{5B9F798F-EDF7-C657-AEF0-139FC9AB2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tshållare för anteckningar 2">
            <a:extLst>
              <a:ext uri="{FF2B5EF4-FFF2-40B4-BE49-F238E27FC236}">
                <a16:creationId xmlns:a16="http://schemas.microsoft.com/office/drawing/2014/main" id="{E12ECB75-48AF-95BE-873F-D6EBCDE63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39940" name="Platshållare för bildnummer 3">
            <a:extLst>
              <a:ext uri="{FF2B5EF4-FFF2-40B4-BE49-F238E27FC236}">
                <a16:creationId xmlns:a16="http://schemas.microsoft.com/office/drawing/2014/main" id="{6D036241-389F-D023-6AA1-7FF945A8E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F0F61C-B051-429F-9D8E-22B16C8DB540}" type="slidenum">
              <a:rPr lang="sv-SE" altLang="sv-SE"/>
              <a:pPr/>
              <a:t>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tshållare för bildobjekt 1">
            <a:extLst>
              <a:ext uri="{FF2B5EF4-FFF2-40B4-BE49-F238E27FC236}">
                <a16:creationId xmlns:a16="http://schemas.microsoft.com/office/drawing/2014/main" id="{895A70F9-DEA6-F021-353C-6C401EC92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tshållare för anteckningar 2">
            <a:extLst>
              <a:ext uri="{FF2B5EF4-FFF2-40B4-BE49-F238E27FC236}">
                <a16:creationId xmlns:a16="http://schemas.microsoft.com/office/drawing/2014/main" id="{EF13F30D-F364-F936-F3C2-AE25604A3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När du skriver på ditt anställningsavtal förväntas du…</a:t>
            </a:r>
          </a:p>
          <a:p>
            <a:endParaRPr lang="sv-SE" altLang="sv-SE" dirty="0"/>
          </a:p>
          <a:p>
            <a:pPr marL="228600" indent="-228600">
              <a:buAutoNum type="arabicPeriod"/>
            </a:pPr>
            <a:r>
              <a:rPr lang="sv-SE" altLang="sv-SE" dirty="0"/>
              <a:t>Utföra arbete</a:t>
            </a:r>
          </a:p>
          <a:p>
            <a:pPr marL="228600" indent="-228600">
              <a:buAutoNum type="arabicPeriod"/>
            </a:pPr>
            <a:r>
              <a:rPr lang="sv-SE" altLang="sv-SE" dirty="0"/>
              <a:t>Följa arbetsmiljöreglerna</a:t>
            </a:r>
          </a:p>
          <a:p>
            <a:pPr marL="228600" indent="-228600">
              <a:buAutoNum type="arabicPeriod"/>
            </a:pPr>
            <a:r>
              <a:rPr lang="sv-SE" altLang="sv-SE" dirty="0"/>
              <a:t>Följa ordningsreglerna</a:t>
            </a:r>
          </a:p>
          <a:p>
            <a:pPr marL="228600" indent="-228600">
              <a:buAutoNum type="arabicPeriod"/>
            </a:pPr>
            <a:r>
              <a:rPr lang="sv-SE" altLang="sv-SE" dirty="0"/>
              <a:t>Samarbeta</a:t>
            </a:r>
          </a:p>
          <a:p>
            <a:pPr marL="228600" indent="-228600">
              <a:buAutoNum type="arabicPeriod"/>
            </a:pPr>
            <a:r>
              <a:rPr lang="sv-SE" altLang="sv-SE" dirty="0"/>
              <a:t>Vara lojal</a:t>
            </a:r>
          </a:p>
          <a:p>
            <a:pPr marL="0" indent="0">
              <a:buNone/>
            </a:pPr>
            <a:endParaRPr lang="sv-SE" altLang="sv-SE" dirty="0"/>
          </a:p>
          <a:p>
            <a:r>
              <a:rPr lang="sv-SE" altLang="sv-SE" dirty="0"/>
              <a:t>Dessa fem åtaganden är därmed inga lönekriterier då detta förväntas av var och en i sin anställning.</a:t>
            </a:r>
          </a:p>
        </p:txBody>
      </p:sp>
      <p:sp>
        <p:nvSpPr>
          <p:cNvPr id="41988" name="Platshållare för bildnummer 3">
            <a:extLst>
              <a:ext uri="{FF2B5EF4-FFF2-40B4-BE49-F238E27FC236}">
                <a16:creationId xmlns:a16="http://schemas.microsoft.com/office/drawing/2014/main" id="{3656E51B-CDB3-3136-9900-5CD207F8F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61053A-7F04-4F0F-92B2-83F90ACA1A0E}" type="slidenum">
              <a:rPr lang="sv-SE" altLang="sv-SE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586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Gå igenom kommunens strategiska mål och nämndens mål. Samt repetera förvaltningens/enhetens handlingsplan som tar sin utgångspunkt i kommunens strategiska mål, vision och värdegrund.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49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>
            <a:extLst>
              <a:ext uri="{FF2B5EF4-FFF2-40B4-BE49-F238E27FC236}">
                <a16:creationId xmlns:a16="http://schemas.microsoft.com/office/drawing/2014/main" id="{9B7F7380-1A1E-B308-4851-C6D35BE0C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tshållare för anteckningar 2">
            <a:extLst>
              <a:ext uri="{FF2B5EF4-FFF2-40B4-BE49-F238E27FC236}">
                <a16:creationId xmlns:a16="http://schemas.microsoft.com/office/drawing/2014/main" id="{0EBCF623-B2D1-A75E-A74C-3275C29C2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Involvera medarbetarna i samband med APT där ni fokuserar på att tillsammans definiera vad enhetens/verksamhetens uppdrag är. Tydliggör och låt medarbetarna själva sätta ord på enhetens/verksamhetens uppdrag. </a:t>
            </a:r>
          </a:p>
          <a:p>
            <a:endParaRPr lang="sv-SE" altLang="sv-SE" dirty="0"/>
          </a:p>
          <a:p>
            <a:r>
              <a:rPr lang="sv-SE" altLang="sv-SE" dirty="0"/>
              <a:t>Koppla även uppdragsbeskrivningen till kommunfullmäktiges mål och till nämndens mål (se föregående bild). Syftet är att skapa en gemensam bild över uppdraget. </a:t>
            </a:r>
          </a:p>
          <a:p>
            <a:endParaRPr lang="sv-SE" altLang="sv-SE" dirty="0"/>
          </a:p>
          <a:p>
            <a:r>
              <a:rPr lang="sv-SE" altLang="sv-SE" dirty="0"/>
              <a:t>Hur hänger detta ihop?</a:t>
            </a:r>
          </a:p>
          <a:p>
            <a:r>
              <a:rPr lang="sv-SE" sz="1800" spc="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Hur kan arbetsgruppen bidra till kommunens strategiska mål nu och framåt? </a:t>
            </a:r>
            <a:endParaRPr lang="sv-SE" altLang="sv-SE" dirty="0"/>
          </a:p>
        </p:txBody>
      </p:sp>
      <p:sp>
        <p:nvSpPr>
          <p:cNvPr id="44036" name="Platshållare för bildnummer 3">
            <a:extLst>
              <a:ext uri="{FF2B5EF4-FFF2-40B4-BE49-F238E27FC236}">
                <a16:creationId xmlns:a16="http://schemas.microsoft.com/office/drawing/2014/main" id="{43E30DF1-2B1F-B239-2C43-FEF714858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7CB1E3-748F-4C83-ABB2-D2A8ABCEEDAC}" type="slidenum">
              <a:rPr lang="sv-SE" altLang="sv-SE"/>
              <a:pPr/>
              <a:t>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>
            <a:extLst>
              <a:ext uri="{FF2B5EF4-FFF2-40B4-BE49-F238E27FC236}">
                <a16:creationId xmlns:a16="http://schemas.microsoft.com/office/drawing/2014/main" id="{6B8F76D4-54AC-62A1-A7FC-6F2FF8BAE2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>
            <a:extLst>
              <a:ext uri="{FF2B5EF4-FFF2-40B4-BE49-F238E27FC236}">
                <a16:creationId xmlns:a16="http://schemas.microsoft.com/office/drawing/2014/main" id="{21CA25E2-6E7F-BA21-B3C3-A5AE9C69F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Involvera medarbetarna i samband med APT där ni tillsammans kort definierar de olika rollerna arbetsgruppens befattningar har. </a:t>
            </a:r>
          </a:p>
          <a:p>
            <a:r>
              <a:rPr lang="sv-SE" altLang="sv-SE"/>
              <a:t>Syftet är att skapa en gemensam bild över vilka olika roller deltagarna i arbetsgruppen har.</a:t>
            </a:r>
          </a:p>
        </p:txBody>
      </p:sp>
      <p:sp>
        <p:nvSpPr>
          <p:cNvPr id="46084" name="Platshållare för bildnummer 3">
            <a:extLst>
              <a:ext uri="{FF2B5EF4-FFF2-40B4-BE49-F238E27FC236}">
                <a16:creationId xmlns:a16="http://schemas.microsoft.com/office/drawing/2014/main" id="{CA6118C6-D8B2-6F95-D615-72E156969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D8C61C-D211-44DD-9575-598ACB111937}" type="slidenum">
              <a:rPr lang="sv-SE" altLang="sv-SE"/>
              <a:pPr/>
              <a:t>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bildobjekt 1">
            <a:extLst>
              <a:ext uri="{FF2B5EF4-FFF2-40B4-BE49-F238E27FC236}">
                <a16:creationId xmlns:a16="http://schemas.microsoft.com/office/drawing/2014/main" id="{4EBD5464-0354-7F13-4081-F0C227048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tshållare för anteckningar 2">
            <a:extLst>
              <a:ext uri="{FF2B5EF4-FFF2-40B4-BE49-F238E27FC236}">
                <a16:creationId xmlns:a16="http://schemas.microsoft.com/office/drawing/2014/main" id="{281E628D-053E-16C3-7F6E-AEDF3C827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Att tydliggöra våra förväntningar gentemot varandra är också en viktig grund för att skapa tydlighet i uppdraget.</a:t>
            </a:r>
          </a:p>
          <a:p>
            <a:r>
              <a:rPr lang="sv-SE" altLang="sv-SE"/>
              <a:t>Detta är ett förslag på upplägg för hur du kan arbeta med förväntningar.</a:t>
            </a:r>
          </a:p>
          <a:p>
            <a:endParaRPr lang="sv-SE" altLang="sv-SE"/>
          </a:p>
          <a:p>
            <a:r>
              <a:rPr lang="sv-SE" altLang="sv-SE"/>
              <a:t>a) Be medarbetarna enskilt fundera på vilka förväntningar de har på dig som chef. Detta kan med fördel göras gruppvis.</a:t>
            </a:r>
          </a:p>
          <a:p>
            <a:endParaRPr lang="sv-SE" altLang="sv-SE"/>
          </a:p>
          <a:p>
            <a:r>
              <a:rPr lang="sv-SE" altLang="sv-SE"/>
              <a:t>b) Efter en stund (10 min?), dela in medarbetarna i mindre grupper som gemensamt får diskutera sina förväntningar.</a:t>
            </a:r>
          </a:p>
          <a:p>
            <a:endParaRPr lang="sv-SE" altLang="sv-SE"/>
          </a:p>
          <a:p>
            <a:r>
              <a:rPr lang="sv-SE" altLang="sv-SE"/>
              <a:t>c) Helgrupp – reflektera och ha en gemensam dialog om förväntningarna. Skriv ner de förväntningar som medarbetarna kommer fram till. Dvs. skriv direkt i powerpointmallen.</a:t>
            </a:r>
          </a:p>
          <a:p>
            <a:endParaRPr lang="sv-SE" altLang="sv-SE"/>
          </a:p>
          <a:p>
            <a:endParaRPr lang="sv-SE" altLang="sv-SE"/>
          </a:p>
        </p:txBody>
      </p:sp>
      <p:sp>
        <p:nvSpPr>
          <p:cNvPr id="48132" name="Platshållare för bildnummer 3">
            <a:extLst>
              <a:ext uri="{FF2B5EF4-FFF2-40B4-BE49-F238E27FC236}">
                <a16:creationId xmlns:a16="http://schemas.microsoft.com/office/drawing/2014/main" id="{B0A66E86-DFF5-A489-057B-1D16A9A61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C7F7D4-E502-412F-B47E-3336645BEF46}" type="slidenum">
              <a:rPr lang="sv-SE" altLang="sv-SE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>
            <a:extLst>
              <a:ext uri="{FF2B5EF4-FFF2-40B4-BE49-F238E27FC236}">
                <a16:creationId xmlns:a16="http://schemas.microsoft.com/office/drawing/2014/main" id="{19899095-8535-2189-3981-BE0EDE16C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tshållare för anteckningar 2">
            <a:extLst>
              <a:ext uri="{FF2B5EF4-FFF2-40B4-BE49-F238E27FC236}">
                <a16:creationId xmlns:a16="http://schemas.microsoft.com/office/drawing/2014/main" id="{F2111F85-2733-D1F2-A61E-E16EA2669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Denna övning kan du som chef förbereda samtidigt som medarbetarna arbetar med den tidigare punkten.</a:t>
            </a:r>
          </a:p>
          <a:p>
            <a:r>
              <a:rPr lang="sv-SE" altLang="sv-SE"/>
              <a:t>Därefter:</a:t>
            </a:r>
          </a:p>
          <a:p>
            <a:endParaRPr lang="sv-SE" altLang="sv-SE"/>
          </a:p>
          <a:p>
            <a:r>
              <a:rPr lang="sv-SE" altLang="sv-SE"/>
              <a:t>a)	Du som chef punktar ner vilka förväntningar du som chef har på dina medarbetare.</a:t>
            </a:r>
          </a:p>
          <a:p>
            <a:endParaRPr lang="sv-SE" altLang="sv-SE"/>
          </a:p>
          <a:p>
            <a:r>
              <a:rPr lang="sv-SE" altLang="sv-SE"/>
              <a:t>b)	Visa gruppen dina nedtecknade förväntningar.</a:t>
            </a:r>
          </a:p>
          <a:p>
            <a:endParaRPr lang="sv-SE" altLang="sv-SE"/>
          </a:p>
          <a:p>
            <a:r>
              <a:rPr lang="sv-SE" altLang="sv-SE"/>
              <a:t>c)	Diskutera och reflektera tillsammans.</a:t>
            </a:r>
          </a:p>
          <a:p>
            <a:endParaRPr lang="sv-SE" altLang="sv-SE"/>
          </a:p>
        </p:txBody>
      </p:sp>
      <p:sp>
        <p:nvSpPr>
          <p:cNvPr id="50180" name="Platshållare för bildnummer 3">
            <a:extLst>
              <a:ext uri="{FF2B5EF4-FFF2-40B4-BE49-F238E27FC236}">
                <a16:creationId xmlns:a16="http://schemas.microsoft.com/office/drawing/2014/main" id="{C5C930C5-4288-970A-2B3B-11D195B47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982A959-D56F-4163-BC4A-6F032565E899}" type="slidenum">
              <a:rPr lang="sv-SE" altLang="sv-SE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Involvera medarbetarna via APT där ni gemensamt definierar vad vision innebär för oss i vårt uppdrag, i vår verksamhet. </a:t>
            </a:r>
            <a:r>
              <a:rPr lang="sv-SE" sz="1800" spc="5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Hur kan/bör/ska vi tillsammans bidra för att nå kommunens vision?</a:t>
            </a:r>
            <a:endParaRPr lang="sv-SE" altLang="sv-SE" dirty="0"/>
          </a:p>
          <a:p>
            <a:endParaRPr lang="sv-SE" alt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Inled med att gå igenom visionen och respektive ords innebörd: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altLang="sv-SE" b="1" dirty="0"/>
              <a:t>TILLSAMMANS</a:t>
            </a:r>
            <a:r>
              <a:rPr lang="sv-SE" altLang="sv-SE" dirty="0"/>
              <a:t> – </a:t>
            </a:r>
            <a:r>
              <a:rPr lang="sv-SE" b="1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skapar tillsammans. </a:t>
            </a:r>
            <a:r>
              <a:rPr lang="sv-SE" dirty="0">
                <a:latin typeface="Arial" panose="020B0604020202020204" pitchFamily="34" charset="0"/>
                <a:ea typeface="Akagi-Book"/>
                <a:cs typeface="Arial" panose="020B0604020202020204" pitchFamily="34" charset="0"/>
              </a:rPr>
              <a:t>Vi har en medskapandekultur och en samarbetsanda som sticker ut. Vi utvecklar Tibro tillsammans.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HÅLLBART – Hållbara val.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Vi nyttjar våra gemensamma resurser och tar vara på de goda förutsättningar som finns här för att bidra till ett mer hållbart samhälle.</a:t>
            </a:r>
            <a:r>
              <a:rPr lang="sv-SE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endParaRPr lang="sv-SE" dirty="0">
              <a:latin typeface="Arial" panose="020B0604020202020204" pitchFamily="34" charset="0"/>
              <a:ea typeface="Akagi-Book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="1" dirty="0">
                <a:latin typeface="Arial" pitchFamily="34" charset="0"/>
                <a:ea typeface="Akagi-Book"/>
                <a:cs typeface="Arial" pitchFamily="34" charset="0"/>
              </a:rPr>
              <a:t>NÄRA – Nära livskvalitet. </a:t>
            </a:r>
            <a:r>
              <a:rPr lang="sv-SE" dirty="0">
                <a:latin typeface="Arial" pitchFamily="34" charset="0"/>
                <a:ea typeface="Akagi-Book"/>
                <a:cs typeface="Arial" pitchFamily="34" charset="0"/>
              </a:rPr>
              <a:t>Hos oss är det nära till allt – till service och beslut, natur och fritidsanläggningar och utbildning och arbete. Tack vare det nära samhällets fördelar skapar vi livskvalitet nu och i framtiden. </a:t>
            </a:r>
            <a:endParaRPr lang="sv-SE" dirty="0">
              <a:latin typeface="Akagi-Book"/>
              <a:ea typeface="Akagi-Book"/>
              <a:cs typeface="Akagi-Book"/>
            </a:endParaRPr>
          </a:p>
          <a:p>
            <a:endParaRPr lang="sv-SE" altLang="sv-SE" dirty="0"/>
          </a:p>
          <a:p>
            <a:r>
              <a:rPr lang="sv-SE" altLang="sv-SE" dirty="0"/>
              <a:t>Låt var och en fundera enskilt först och därefter i helgrupp. Dvs. fundera över respektive ord i visionen – vad innebär tillsammans, hållbart och nära för oss i vårt uppdrag?</a:t>
            </a:r>
          </a:p>
          <a:p>
            <a:endParaRPr lang="sv-SE" altLang="sv-SE" dirty="0"/>
          </a:p>
          <a:p>
            <a:r>
              <a:rPr lang="sv-SE" altLang="sv-SE" dirty="0"/>
              <a:t>Punkta ner det ni gemensamt kommer fram till samt reflektera och diskutera.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11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tibrologo.png">
            <a:extLst>
              <a:ext uri="{FF2B5EF4-FFF2-40B4-BE49-F238E27FC236}">
                <a16:creationId xmlns:a16="http://schemas.microsoft.com/office/drawing/2014/main" id="{3172ADAF-B03D-C87E-DEAD-C13FA59E5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34" y="6100763"/>
            <a:ext cx="1333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CEECCE42-3447-DF5F-D9D9-264ECA0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6924B9F1-C641-40B4-A62C-66B1B1629F5F}" type="datetimeFigureOut">
              <a:rPr lang="sv-SE"/>
              <a:pPr>
                <a:defRPr/>
              </a:pPr>
              <a:t>2024-09-16</a:t>
            </a:fld>
            <a:endParaRPr lang="sv-SE" dirty="0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11C0E8B5-F656-0055-5CC6-E2B50692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1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6">
            <a:extLst>
              <a:ext uri="{FF2B5EF4-FFF2-40B4-BE49-F238E27FC236}">
                <a16:creationId xmlns:a16="http://schemas.microsoft.com/office/drawing/2014/main" id="{E10183E0-A924-3C10-614D-7E2561A3574B}"/>
              </a:ext>
            </a:extLst>
          </p:cNvPr>
          <p:cNvSpPr/>
          <p:nvPr userDrawn="1"/>
        </p:nvSpPr>
        <p:spPr>
          <a:xfrm>
            <a:off x="9787467" y="2108200"/>
            <a:ext cx="2404533" cy="4775200"/>
          </a:xfrm>
          <a:custGeom>
            <a:avLst/>
            <a:gdLst>
              <a:gd name="connsiteX0" fmla="*/ 1803400 w 1803400"/>
              <a:gd name="connsiteY0" fmla="*/ 0 h 4775200"/>
              <a:gd name="connsiteX1" fmla="*/ 1803400 w 1803400"/>
              <a:gd name="connsiteY1" fmla="*/ 4762500 h 4775200"/>
              <a:gd name="connsiteX2" fmla="*/ 596900 w 1803400"/>
              <a:gd name="connsiteY2" fmla="*/ 4775200 h 4775200"/>
              <a:gd name="connsiteX3" fmla="*/ 546100 w 1803400"/>
              <a:gd name="connsiteY3" fmla="*/ 4559300 h 4775200"/>
              <a:gd name="connsiteX4" fmla="*/ 12700 w 1803400"/>
              <a:gd name="connsiteY4" fmla="*/ 4330700 h 4775200"/>
              <a:gd name="connsiteX5" fmla="*/ 0 w 1803400"/>
              <a:gd name="connsiteY5" fmla="*/ 4089400 h 4775200"/>
              <a:gd name="connsiteX6" fmla="*/ 482600 w 1803400"/>
              <a:gd name="connsiteY6" fmla="*/ 3644900 h 4775200"/>
              <a:gd name="connsiteX7" fmla="*/ 1168400 w 1803400"/>
              <a:gd name="connsiteY7" fmla="*/ 3238500 h 4775200"/>
              <a:gd name="connsiteX8" fmla="*/ 1295400 w 1803400"/>
              <a:gd name="connsiteY8" fmla="*/ 2844800 h 4775200"/>
              <a:gd name="connsiteX9" fmla="*/ 1308100 w 1803400"/>
              <a:gd name="connsiteY9" fmla="*/ 1549400 h 4775200"/>
              <a:gd name="connsiteX10" fmla="*/ 1562100 w 1803400"/>
              <a:gd name="connsiteY10" fmla="*/ 990600 h 4775200"/>
              <a:gd name="connsiteX11" fmla="*/ 1587500 w 1803400"/>
              <a:gd name="connsiteY11" fmla="*/ 368300 h 4775200"/>
              <a:gd name="connsiteX12" fmla="*/ 1803400 w 1803400"/>
              <a:gd name="connsiteY12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400" h="4775200">
                <a:moveTo>
                  <a:pt x="1803400" y="0"/>
                </a:moveTo>
                <a:lnTo>
                  <a:pt x="1803400" y="4762500"/>
                </a:lnTo>
                <a:lnTo>
                  <a:pt x="596900" y="4775200"/>
                </a:lnTo>
                <a:lnTo>
                  <a:pt x="546100" y="4559300"/>
                </a:lnTo>
                <a:lnTo>
                  <a:pt x="12700" y="4330700"/>
                </a:lnTo>
                <a:lnTo>
                  <a:pt x="0" y="4089400"/>
                </a:lnTo>
                <a:lnTo>
                  <a:pt x="482600" y="3644900"/>
                </a:lnTo>
                <a:lnTo>
                  <a:pt x="1168400" y="3238500"/>
                </a:lnTo>
                <a:lnTo>
                  <a:pt x="1295400" y="2844800"/>
                </a:lnTo>
                <a:lnTo>
                  <a:pt x="1308100" y="1549400"/>
                </a:lnTo>
                <a:lnTo>
                  <a:pt x="1562100" y="990600"/>
                </a:lnTo>
                <a:lnTo>
                  <a:pt x="1587500" y="368300"/>
                </a:lnTo>
                <a:lnTo>
                  <a:pt x="1803400" y="0"/>
                </a:lnTo>
                <a:close/>
              </a:path>
            </a:pathLst>
          </a:custGeom>
          <a:solidFill>
            <a:srgbClr val="8E8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7" descr="tibrologo.png">
            <a:extLst>
              <a:ext uri="{FF2B5EF4-FFF2-40B4-BE49-F238E27FC236}">
                <a16:creationId xmlns:a16="http://schemas.microsoft.com/office/drawing/2014/main" id="{294385AA-FFBD-FD60-416D-2FAC894F4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34" y="6100763"/>
            <a:ext cx="1333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8">
            <a:extLst>
              <a:ext uri="{FF2B5EF4-FFF2-40B4-BE49-F238E27FC236}">
                <a16:creationId xmlns:a16="http://schemas.microsoft.com/office/drawing/2014/main" id="{43463A5B-CC3B-6175-353B-F45C8C5C89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1" y="274638"/>
            <a:ext cx="3873500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 b="1" i="0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 marL="450000" indent="-450000">
              <a:spcBef>
                <a:spcPts val="600"/>
              </a:spcBef>
              <a:buSzPct val="100000"/>
              <a:buFontTx/>
              <a:buBlip>
                <a:blip r:embed="rId4"/>
              </a:buBlip>
              <a:defRPr sz="2400" b="0" i="0">
                <a:latin typeface="Arial"/>
                <a:cs typeface="Arial"/>
              </a:defRPr>
            </a:lvl1pPr>
            <a:lvl2pPr marL="450000" indent="-450000">
              <a:spcBef>
                <a:spcPts val="600"/>
              </a:spcBef>
              <a:buSzPct val="100000"/>
              <a:buFontTx/>
              <a:buBlip>
                <a:blip r:embed="rId5"/>
              </a:buBlip>
              <a:defRPr sz="2400" b="0" i="0">
                <a:latin typeface="Arial"/>
                <a:cs typeface="Arial"/>
              </a:defRPr>
            </a:lvl2pPr>
            <a:lvl3pPr marL="450000" indent="-450000">
              <a:spcBef>
                <a:spcPts val="600"/>
              </a:spcBef>
              <a:buSzPct val="100000"/>
              <a:buFontTx/>
              <a:buBlip>
                <a:blip r:embed="rId6"/>
              </a:buBlip>
              <a:defRPr sz="2400" b="0" i="0">
                <a:latin typeface="Arial"/>
                <a:cs typeface="Arial"/>
              </a:defRPr>
            </a:lvl3pPr>
            <a:lvl4pPr marL="450000" indent="-450000">
              <a:spcBef>
                <a:spcPts val="600"/>
              </a:spcBef>
              <a:buSzPct val="100000"/>
              <a:buFontTx/>
              <a:buBlip>
                <a:blip r:embed="rId7"/>
              </a:buBlip>
              <a:defRPr sz="2400" b="0" i="0">
                <a:latin typeface="Arial"/>
                <a:cs typeface="Arial"/>
              </a:defRPr>
            </a:lvl4pPr>
            <a:lvl5pPr marL="450000" indent="-450000">
              <a:spcBef>
                <a:spcPts val="600"/>
              </a:spcBef>
              <a:buSzPct val="100000"/>
              <a:buFontTx/>
              <a:buBlip>
                <a:blip r:embed="rId4"/>
              </a:buBlip>
              <a:defRPr sz="24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 marL="450000" indent="-450000">
              <a:spcBef>
                <a:spcPts val="600"/>
              </a:spcBef>
              <a:buSzPct val="100000"/>
              <a:buFontTx/>
              <a:buBlip>
                <a:blip r:embed="rId4"/>
              </a:buBlip>
              <a:defRPr sz="2400" b="0" i="0">
                <a:latin typeface="Arial"/>
                <a:cs typeface="Arial"/>
              </a:defRPr>
            </a:lvl1pPr>
            <a:lvl2pPr marL="450000" indent="-450000">
              <a:spcBef>
                <a:spcPts val="600"/>
              </a:spcBef>
              <a:buSzPct val="100000"/>
              <a:buFontTx/>
              <a:buBlip>
                <a:blip r:embed="rId5"/>
              </a:buBlip>
              <a:defRPr sz="2400" b="0" i="0">
                <a:latin typeface="Arial"/>
                <a:cs typeface="Arial"/>
              </a:defRPr>
            </a:lvl2pPr>
            <a:lvl3pPr marL="450000" indent="-450000">
              <a:spcBef>
                <a:spcPts val="600"/>
              </a:spcBef>
              <a:buSzPct val="100000"/>
              <a:buFontTx/>
              <a:buBlip>
                <a:blip r:embed="rId6"/>
              </a:buBlip>
              <a:defRPr sz="2400" b="0" i="0">
                <a:latin typeface="Arial"/>
                <a:cs typeface="Arial"/>
              </a:defRPr>
            </a:lvl3pPr>
            <a:lvl4pPr marL="450000" indent="-450000">
              <a:spcBef>
                <a:spcPts val="600"/>
              </a:spcBef>
              <a:buSzPct val="100000"/>
              <a:buFontTx/>
              <a:buBlip>
                <a:blip r:embed="rId7"/>
              </a:buBlip>
              <a:defRPr sz="2400" b="0" i="0">
                <a:latin typeface="Arial"/>
                <a:cs typeface="Arial"/>
              </a:defRPr>
            </a:lvl4pPr>
            <a:lvl5pPr marL="450000" indent="-450000">
              <a:spcBef>
                <a:spcPts val="600"/>
              </a:spcBef>
              <a:buSzPct val="100000"/>
              <a:buFontTx/>
              <a:buBlip>
                <a:blip r:embed="rId4"/>
              </a:buBlip>
              <a:defRPr sz="24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88B1851D-6ADD-74FC-C660-6C172A2B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48A47F7-86C0-48D0-8441-61EA4104C0F7}" type="datetimeFigureOut">
              <a:rPr lang="sv-SE"/>
              <a:pPr>
                <a:defRPr/>
              </a:pPr>
              <a:t>2024-09-16</a:t>
            </a:fld>
            <a:endParaRPr lang="sv-SE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8C0591E5-1EFD-2E90-D59C-3F7903A9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698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5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2024-09-16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  <p:sldLayoutId id="2147483675" r:id="rId19"/>
    <p:sldLayoutId id="2147483676" r:id="rId20"/>
    <p:sldLayoutId id="214748367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nsertedImage">
            <a:extLst>
              <a:ext uri="{FF2B5EF4-FFF2-40B4-BE49-F238E27FC236}">
                <a16:creationId xmlns:a16="http://schemas.microsoft.com/office/drawing/2014/main" id="{B198259D-99CF-0618-CC82-45BDF5354C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21912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361" y="2851662"/>
            <a:ext cx="4421171" cy="927100"/>
          </a:xfrm>
        </p:spPr>
        <p:txBody>
          <a:bodyPr/>
          <a:lstStyle/>
          <a:p>
            <a:r>
              <a:rPr lang="sv-SE" sz="2400" dirty="0"/>
              <a:t>Verksamhetsnära lönekriterier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361" y="4012100"/>
            <a:ext cx="4421171" cy="927100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Stödmaterial för process</a:t>
            </a:r>
          </a:p>
          <a:p>
            <a:endParaRPr lang="sv-SE" dirty="0"/>
          </a:p>
          <a:p>
            <a:r>
              <a:rPr lang="sv-SE" sz="1900"/>
              <a:t>2024-09-16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D4361-4FA0-8D8F-BD96-42BCD1E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210" y="798527"/>
            <a:ext cx="10626810" cy="1224108"/>
          </a:xfrm>
        </p:spPr>
        <p:txBody>
          <a:bodyPr>
            <a:normAutofit fontScale="90000"/>
          </a:bodyPr>
          <a:lstStyle/>
          <a:p>
            <a:br>
              <a:rPr lang="sv-SE" sz="33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3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sv-SE" sz="3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Vad innebär visionen för oss i vårt uppdrag?</a:t>
            </a:r>
            <a:br>
              <a:rPr lang="sv-SE" sz="3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DAC1A-E70F-8ACE-AC44-22AD2CDA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210" y="1559631"/>
            <a:ext cx="8675687" cy="388778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TILLSAMMANS:</a:t>
            </a:r>
          </a:p>
          <a:p>
            <a:r>
              <a:rPr lang="sv-SE" dirty="0"/>
              <a:t> </a:t>
            </a:r>
            <a:r>
              <a:rPr lang="sv-SE" dirty="0" err="1"/>
              <a:t>Xxx</a:t>
            </a:r>
            <a:r>
              <a:rPr lang="sv-SE" dirty="0"/>
              <a:t>… 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3DF512-CFBE-249C-CF88-A86CEEB04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699" y="1559631"/>
            <a:ext cx="1423273" cy="142327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371EAF1-C8D2-EF5B-11DD-766F98CCDAB8}"/>
              </a:ext>
            </a:extLst>
          </p:cNvPr>
          <p:cNvSpPr txBox="1"/>
          <p:nvPr/>
        </p:nvSpPr>
        <p:spPr>
          <a:xfrm>
            <a:off x="515937" y="335523"/>
            <a:ext cx="2041263" cy="122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TILLSAMMANS </a:t>
            </a:r>
            <a:br>
              <a:rPr lang="sv-SE" sz="1800" b="1" dirty="0"/>
            </a:br>
            <a:r>
              <a:rPr lang="sv-SE" sz="1800" b="1" dirty="0"/>
              <a:t>HÅLLBART   </a:t>
            </a:r>
            <a:br>
              <a:rPr lang="sv-SE" sz="1800" b="1" dirty="0"/>
            </a:br>
            <a:r>
              <a:rPr lang="sv-SE" sz="1800" b="1" dirty="0"/>
              <a:t>NÄRA </a:t>
            </a:r>
            <a:br>
              <a:rPr lang="sv-SE" sz="1800" b="1" dirty="0"/>
            </a:br>
            <a:r>
              <a:rPr lang="sv-SE" sz="1800" b="1" dirty="0"/>
              <a:t>#viärtibro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1657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D4361-4FA0-8D8F-BD96-42BCD1E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93" y="599376"/>
            <a:ext cx="10626810" cy="1502633"/>
          </a:xfrm>
        </p:spPr>
        <p:txBody>
          <a:bodyPr>
            <a:normAutofit fontScale="90000"/>
          </a:bodyPr>
          <a:lstStyle/>
          <a:p>
            <a:br>
              <a:rPr lang="sv-SE" sz="33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3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sv-SE" sz="3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Vad innebär visionen för oss i vårt uppdrag?</a:t>
            </a:r>
            <a:br>
              <a:rPr lang="sv-SE" sz="3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DAC1A-E70F-8ACE-AC44-22AD2CDA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193" y="1638340"/>
            <a:ext cx="8675687" cy="388778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HÅLLBART:</a:t>
            </a:r>
          </a:p>
          <a:p>
            <a:r>
              <a:rPr lang="sv-SE" dirty="0"/>
              <a:t> </a:t>
            </a:r>
            <a:r>
              <a:rPr lang="sv-SE" dirty="0" err="1"/>
              <a:t>Xxx</a:t>
            </a:r>
            <a:r>
              <a:rPr lang="sv-SE" dirty="0"/>
              <a:t>…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34D17D0-921B-1E6A-C93E-0BC55D85F056}"/>
              </a:ext>
            </a:extLst>
          </p:cNvPr>
          <p:cNvSpPr txBox="1"/>
          <p:nvPr/>
        </p:nvSpPr>
        <p:spPr>
          <a:xfrm>
            <a:off x="515937" y="338959"/>
            <a:ext cx="1922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TILLSAMMANS </a:t>
            </a:r>
            <a:br>
              <a:rPr lang="sv-SE" sz="1800" b="1" dirty="0"/>
            </a:br>
            <a:r>
              <a:rPr lang="sv-SE" sz="1800" b="1" dirty="0"/>
              <a:t>HÅLLBART   </a:t>
            </a:r>
            <a:br>
              <a:rPr lang="sv-SE" sz="1800" b="1" dirty="0"/>
            </a:br>
            <a:r>
              <a:rPr lang="sv-SE" sz="1800" b="1" dirty="0"/>
              <a:t>NÄRA </a:t>
            </a:r>
            <a:br>
              <a:rPr lang="sv-SE" sz="1800" b="1" dirty="0"/>
            </a:br>
            <a:r>
              <a:rPr lang="sv-SE" sz="1800" b="1" dirty="0"/>
              <a:t>#viärtibro</a:t>
            </a:r>
            <a:endParaRPr lang="sv-SE" b="1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96D39E5D-120C-0362-814C-4EE60DE51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527" y="1539288"/>
            <a:ext cx="1386792" cy="13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D4361-4FA0-8D8F-BD96-42BCD1E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20" y="599376"/>
            <a:ext cx="10626810" cy="1502633"/>
          </a:xfrm>
        </p:spPr>
        <p:txBody>
          <a:bodyPr>
            <a:normAutofit fontScale="90000"/>
          </a:bodyPr>
          <a:lstStyle/>
          <a:p>
            <a:br>
              <a:rPr lang="sv-SE" sz="33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33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sv-SE" sz="3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Vad innebär visionen för oss i vårt uppdrag?</a:t>
            </a:r>
            <a:br>
              <a:rPr lang="sv-SE" sz="3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DAC1A-E70F-8ACE-AC44-22AD2CDA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220" y="1671432"/>
            <a:ext cx="8675687" cy="388778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NÄRA:</a:t>
            </a:r>
          </a:p>
          <a:p>
            <a:r>
              <a:rPr lang="sv-SE" dirty="0"/>
              <a:t> </a:t>
            </a:r>
            <a:r>
              <a:rPr lang="sv-SE" dirty="0" err="1"/>
              <a:t>Xxx</a:t>
            </a:r>
            <a:r>
              <a:rPr lang="sv-SE" dirty="0"/>
              <a:t>…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7BDFCA-6D20-86A2-D371-A99B9E1DB9B4}"/>
              </a:ext>
            </a:extLst>
          </p:cNvPr>
          <p:cNvSpPr txBox="1"/>
          <p:nvPr/>
        </p:nvSpPr>
        <p:spPr>
          <a:xfrm>
            <a:off x="515937" y="299793"/>
            <a:ext cx="2023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TILLSAMMANS </a:t>
            </a:r>
            <a:br>
              <a:rPr lang="sv-SE" sz="1800" b="1" dirty="0"/>
            </a:br>
            <a:r>
              <a:rPr lang="sv-SE" sz="1800" b="1" dirty="0"/>
              <a:t>HÅLLBART   </a:t>
            </a:r>
            <a:br>
              <a:rPr lang="sv-SE" sz="1800" b="1" dirty="0"/>
            </a:br>
            <a:r>
              <a:rPr lang="sv-SE" sz="1800" b="1" dirty="0"/>
              <a:t>NÄRA </a:t>
            </a:r>
            <a:br>
              <a:rPr lang="sv-SE" sz="1800" b="1" dirty="0"/>
            </a:br>
            <a:r>
              <a:rPr lang="sv-SE" sz="1800" b="1" dirty="0"/>
              <a:t>#viärtibro</a:t>
            </a:r>
            <a:endParaRPr lang="sv-SE" b="1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D7EB995-0EC8-23A8-3D46-D11D4CE4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49" y="1500122"/>
            <a:ext cx="1420420" cy="14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8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4FC071-A2EB-2CBC-460E-5E5132EE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58762"/>
            <a:ext cx="9771062" cy="660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Vad innebär värdegrunden för oss i vårt uppdrag?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907AA6-3936-E00E-B9BD-7A8889F5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184564"/>
            <a:ext cx="8229600" cy="49990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b="1" dirty="0"/>
              <a:t>Omtanke:</a:t>
            </a:r>
          </a:p>
          <a:p>
            <a:pPr>
              <a:defRPr/>
            </a:pPr>
            <a:r>
              <a:rPr lang="sv-SE" dirty="0" err="1"/>
              <a:t>Xxx</a:t>
            </a:r>
            <a:r>
              <a:rPr lang="sv-SE" dirty="0"/>
              <a:t>…</a:t>
            </a:r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FE3D0A8-4F8D-397D-482D-B1D3C619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7" y="426027"/>
            <a:ext cx="9147607" cy="6087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Vad innebär värdegrunden för oss i vårt uppdrag?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F3FF980-419E-0125-8A08-DF811CF5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96" y="1281834"/>
            <a:ext cx="8675687" cy="3887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b="1" dirty="0"/>
              <a:t>Självtillit:</a:t>
            </a:r>
          </a:p>
          <a:p>
            <a:pPr>
              <a:defRPr/>
            </a:pPr>
            <a:r>
              <a:rPr lang="sv-SE" dirty="0" err="1"/>
              <a:t>Xxx</a:t>
            </a:r>
            <a:r>
              <a:rPr lang="sv-SE" dirty="0"/>
              <a:t>…</a:t>
            </a:r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D01756-5172-EE2B-58B1-97947B81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19" y="436418"/>
            <a:ext cx="9573635" cy="6087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Vad innebär värdegrunden för oss i vårt uppdrag?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02A1628-2F7F-27BD-5855-9B4A4B8A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19" y="1281834"/>
            <a:ext cx="8675687" cy="38877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sv-SE" b="1" dirty="0"/>
              <a:t>Samverkan:</a:t>
            </a:r>
          </a:p>
          <a:p>
            <a:pPr>
              <a:defRPr/>
            </a:pPr>
            <a:r>
              <a:rPr lang="sv-SE" dirty="0" err="1"/>
              <a:t>Xxx</a:t>
            </a:r>
            <a:r>
              <a:rPr lang="sv-SE" dirty="0"/>
              <a:t>…</a:t>
            </a:r>
          </a:p>
          <a:p>
            <a:pPr>
              <a:defRPr/>
            </a:pPr>
            <a:endParaRPr lang="sv-SE" sz="1800" dirty="0"/>
          </a:p>
          <a:p>
            <a:pPr marL="0" indent="0">
              <a:buNone/>
              <a:defRPr/>
            </a:pPr>
            <a:endParaRPr lang="sv-SE" sz="1800" dirty="0"/>
          </a:p>
          <a:p>
            <a:pPr marL="0" indent="0">
              <a:buNone/>
              <a:defRPr/>
            </a:pPr>
            <a:endParaRPr lang="sv-SE" sz="1800" dirty="0"/>
          </a:p>
          <a:p>
            <a:pPr marL="0" indent="0">
              <a:buNone/>
              <a:defRPr/>
            </a:pPr>
            <a:endParaRPr lang="sv-SE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FF7582-8FEF-B770-FED6-6E3BE046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70164"/>
            <a:ext cx="9854189" cy="7022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Vad innebär värdegrunden för oss i vårt uppdrag?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62C3EF0-D940-DE25-0153-CA914293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9" y="1209098"/>
            <a:ext cx="8675687" cy="3887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b="1" dirty="0"/>
              <a:t>Handlingskraft:</a:t>
            </a:r>
          </a:p>
          <a:p>
            <a:pPr>
              <a:defRPr/>
            </a:pPr>
            <a:r>
              <a:rPr lang="sv-SE" dirty="0" err="1"/>
              <a:t>Xxx</a:t>
            </a:r>
            <a:r>
              <a:rPr lang="sv-SE" dirty="0"/>
              <a:t>…</a:t>
            </a:r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0D4541-C9CB-AB99-0799-C3D0D9A6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413326"/>
            <a:ext cx="10210800" cy="678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Hur ska vi agera för att göra verksamheten ännu bättre?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4264F-A638-F5CE-CDA6-1CE58492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2" y="1166018"/>
            <a:ext cx="1075805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b="1" dirty="0"/>
              <a:t>Vad ger ett </a:t>
            </a:r>
            <a:r>
              <a:rPr lang="sv-SE" b="1" i="1" dirty="0"/>
              <a:t>mervärde</a:t>
            </a:r>
            <a:r>
              <a:rPr lang="sv-SE" b="1" dirty="0"/>
              <a:t> i vår verksamheter?</a:t>
            </a:r>
            <a:br>
              <a:rPr lang="sv-SE" b="1" dirty="0"/>
            </a:br>
            <a:r>
              <a:rPr lang="sv-SE" dirty="0"/>
              <a:t>Dvs. vad bidrar till verksamhetens </a:t>
            </a:r>
            <a:r>
              <a:rPr lang="sv-SE" i="1" dirty="0"/>
              <a:t>effektivitet</a:t>
            </a:r>
            <a:r>
              <a:rPr lang="sv-SE" dirty="0"/>
              <a:t>, </a:t>
            </a:r>
            <a:r>
              <a:rPr lang="sv-SE" i="1" dirty="0"/>
              <a:t>produktivitet</a:t>
            </a:r>
            <a:r>
              <a:rPr lang="sv-SE" dirty="0"/>
              <a:t> och </a:t>
            </a:r>
            <a:r>
              <a:rPr lang="sv-SE" i="1" dirty="0"/>
              <a:t>kvalitet</a:t>
            </a:r>
            <a:r>
              <a:rPr lang="sv-SE" dirty="0"/>
              <a:t>? </a:t>
            </a:r>
            <a:br>
              <a:rPr lang="sv-SE" dirty="0"/>
            </a:br>
            <a:r>
              <a:rPr lang="sv-SE" dirty="0"/>
              <a:t>Ta fram 4-8 exempel.</a:t>
            </a:r>
          </a:p>
          <a:p>
            <a:pPr>
              <a:defRPr/>
            </a:pPr>
            <a:r>
              <a:rPr lang="sv-SE" dirty="0" err="1"/>
              <a:t>Xxx</a:t>
            </a:r>
            <a:r>
              <a:rPr lang="sv-SE" dirty="0"/>
              <a:t>…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ubrik 1">
            <a:extLst>
              <a:ext uri="{FF2B5EF4-FFF2-40B4-BE49-F238E27FC236}">
                <a16:creationId xmlns:a16="http://schemas.microsoft.com/office/drawing/2014/main" id="{9792A018-C1A1-481E-AB5F-A63F6E5C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97427"/>
            <a:ext cx="9376207" cy="660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Prioritera och definiera = enhetens lönekriterier</a:t>
            </a:r>
          </a:p>
        </p:txBody>
      </p:sp>
      <p:sp>
        <p:nvSpPr>
          <p:cNvPr id="49155" name="Platshållare för innehåll 2">
            <a:extLst>
              <a:ext uri="{FF2B5EF4-FFF2-40B4-BE49-F238E27FC236}">
                <a16:creationId xmlns:a16="http://schemas.microsoft.com/office/drawing/2014/main" id="{979A80EA-D154-BC9F-2FED-96A2F11C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46" y="1188316"/>
            <a:ext cx="10633509" cy="3887788"/>
          </a:xfrm>
        </p:spPr>
        <p:txBody>
          <a:bodyPr/>
          <a:lstStyle/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Prioritera de tre viktigaste exemplen på effektivitet, produktivitet och kvalitet = </a:t>
            </a:r>
            <a:r>
              <a:rPr lang="sv-SE" altLang="sv-SE" b="1" dirty="0">
                <a:latin typeface="Arial" panose="020B0604020202020204" pitchFamily="34" charset="0"/>
                <a:cs typeface="Arial" panose="020B0604020202020204" pitchFamily="34" charset="0"/>
              </a:rPr>
              <a:t>enhetens lönekriterier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1. xxx…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2. …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3. …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Definiera vad det betyder på vår arbetsplats, i vårt uppdrag</a:t>
            </a:r>
          </a:p>
          <a:p>
            <a:pPr marL="0" indent="0">
              <a:buNone/>
              <a:defRPr/>
            </a:pP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ubrik 1">
            <a:extLst>
              <a:ext uri="{FF2B5EF4-FFF2-40B4-BE49-F238E27FC236}">
                <a16:creationId xmlns:a16="http://schemas.microsoft.com/office/drawing/2014/main" id="{ECAAAD7A-4BC5-F114-6A8A-2926A46D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0"/>
            <a:ext cx="8675688" cy="920461"/>
          </a:xfrm>
        </p:spPr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sv-SE" altLang="sv-SE" dirty="0" err="1">
                <a:latin typeface="Arial" panose="020B0604020202020204" pitchFamily="34" charset="0"/>
                <a:cs typeface="Arial" panose="020B0604020202020204" pitchFamily="34" charset="0"/>
              </a:rPr>
              <a:t>SMARTa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 är kriterierna?</a:t>
            </a:r>
          </a:p>
        </p:txBody>
      </p:sp>
      <p:sp>
        <p:nvSpPr>
          <p:cNvPr id="50179" name="Platshållare för innehåll 2">
            <a:extLst>
              <a:ext uri="{FF2B5EF4-FFF2-40B4-BE49-F238E27FC236}">
                <a16:creationId xmlns:a16="http://schemas.microsoft.com/office/drawing/2014/main" id="{D5305FDB-0AA8-A8B1-84D5-1C5FAC49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37" y="1209098"/>
            <a:ext cx="9625590" cy="3887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Följ upp gemensamt i arbetsgruppen – Hur SMARTA är kriterierna?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Specifika?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Mät- eller bedömningsbara?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Accepterade?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Realistiska?</a:t>
            </a:r>
          </a:p>
          <a:p>
            <a:pPr marL="449263" indent="-449263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Tidsanpassade?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D7BA1-BAE5-8C8A-DFCA-D96DF3C3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30" y="4107702"/>
            <a:ext cx="8675688" cy="1069975"/>
          </a:xfrm>
        </p:spPr>
        <p:txBody>
          <a:bodyPr>
            <a:normAutofit/>
          </a:bodyPr>
          <a:lstStyle/>
          <a:p>
            <a:r>
              <a:rPr lang="sv-SE" altLang="sv-SE" sz="1800" b="0" dirty="0">
                <a:latin typeface="Arial "/>
              </a:rPr>
              <a:t>- Löneavtalet § 1 Grundläggande principer för lönesättningen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7E15B5-11F6-96F8-A738-80007182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30" y="1723502"/>
            <a:ext cx="6396139" cy="2588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”Syftet är att </a:t>
            </a:r>
            <a:r>
              <a:rPr lang="sv-SE" altLang="sv-SE" sz="2400" b="1" u="sng" dirty="0">
                <a:latin typeface="Arial" panose="020B0604020202020204" pitchFamily="34" charset="0"/>
              </a:rPr>
              <a:t>skapa en process</a:t>
            </a:r>
            <a:r>
              <a:rPr lang="sv-SE" altLang="sv-SE" sz="2400" b="1" dirty="0">
                <a:latin typeface="Arial" panose="020B0604020202020204" pitchFamily="34" charset="0"/>
              </a:rPr>
              <a:t> </a:t>
            </a:r>
            <a:r>
              <a:rPr lang="sv-SE" altLang="sv-SE" sz="2400" dirty="0">
                <a:latin typeface="Arial" panose="020B0604020202020204" pitchFamily="34" charset="0"/>
              </a:rPr>
              <a:t>där arbetstagarens resultat och löneutveckling knyts samman så att det positiva sambandet mellan lön, motivation och resultat uppnås. Det är därför av stor vikt att </a:t>
            </a:r>
            <a:r>
              <a:rPr lang="sv-SE" altLang="sv-SE" sz="2400" i="1" dirty="0">
                <a:latin typeface="Arial" panose="020B0604020202020204" pitchFamily="34" charset="0"/>
              </a:rPr>
              <a:t>dialog</a:t>
            </a:r>
            <a:r>
              <a:rPr lang="sv-SE" altLang="sv-SE" sz="2400" dirty="0">
                <a:latin typeface="Arial" panose="020B0604020202020204" pitchFamily="34" charset="0"/>
              </a:rPr>
              <a:t> förs mellan chef och medarbetare om mål, förväntningar, krav, uppnådda resultat och lön.”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483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2443" y="2703571"/>
            <a:ext cx="2876550" cy="1887878"/>
          </a:xfrm>
        </p:spPr>
        <p:txBody>
          <a:bodyPr/>
          <a:lstStyle/>
          <a:p>
            <a:r>
              <a:rPr lang="sv-SE" dirty="0"/>
              <a:t>HR-enhetens funktionsbrevlåda: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TI-FN-HRenheten@tibro.se</a:t>
            </a:r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ubrik 1">
            <a:extLst>
              <a:ext uri="{FF2B5EF4-FFF2-40B4-BE49-F238E27FC236}">
                <a16:creationId xmlns:a16="http://schemas.microsoft.com/office/drawing/2014/main" id="{5FF5A667-4C8A-7F00-EFB1-AF288379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3737"/>
            <a:ext cx="8229600" cy="11191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Process för att arbeta fram verksamhetsnära lönekriterier i arbetsgruppen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F4E1C4-C38E-DB19-64D7-2AAC3BE0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504" y="1499055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Tydliggörande av enhetens/verksamhetens uppdrag även i förhållande till kommunens strategiska mål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Vilka är våra roller i arbetsgruppen?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Vilka förväntningar har medarbetarna på chefen?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Vilka förväntningar har chefen på medarbetarna?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Vad innebär visionen för oss i vårt uppdrag?</a:t>
            </a:r>
            <a:br>
              <a:rPr lang="sv-SE" dirty="0"/>
            </a:br>
            <a:r>
              <a:rPr lang="sv-SE" i="1" dirty="0"/>
              <a:t>Tillsammans – Hållbart – Nära #viärtibro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Vad innebär värdegrunden för oss i vårt uppdrag?</a:t>
            </a:r>
            <a:br>
              <a:rPr lang="sv-SE" dirty="0"/>
            </a:br>
            <a:r>
              <a:rPr lang="sv-SE" i="1" dirty="0"/>
              <a:t>Omtanke</a:t>
            </a:r>
            <a:r>
              <a:rPr lang="sv-SE" dirty="0"/>
              <a:t> – </a:t>
            </a:r>
            <a:r>
              <a:rPr lang="sv-SE" i="1" dirty="0"/>
              <a:t>Självtillit</a:t>
            </a:r>
            <a:r>
              <a:rPr lang="sv-SE" dirty="0"/>
              <a:t> – </a:t>
            </a:r>
            <a:r>
              <a:rPr lang="sv-SE" i="1" dirty="0"/>
              <a:t>Samverkan</a:t>
            </a:r>
            <a:r>
              <a:rPr lang="sv-SE" dirty="0"/>
              <a:t> – </a:t>
            </a:r>
            <a:r>
              <a:rPr lang="sv-SE" i="1" dirty="0"/>
              <a:t>Handlingskraft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Hur ska vi agera för att göra verksamheten ännu bättre?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Prioritera och definiera = enhetens lönekriterier fastställs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sv-SE" dirty="0"/>
              <a:t>Följ upp kvaliteten på lönekriterierna (SMART)</a:t>
            </a:r>
          </a:p>
          <a:p>
            <a:pPr marL="457200" indent="-457200">
              <a:buFontTx/>
              <a:buAutoNum type="arabicPeriod"/>
              <a:defRPr/>
            </a:pPr>
            <a:endParaRPr lang="sv-SE" dirty="0"/>
          </a:p>
          <a:p>
            <a:pPr marL="457200" indent="-457200">
              <a:buFontTx/>
              <a:buAutoNum type="arabicPeriod"/>
              <a:defRPr/>
            </a:pPr>
            <a:endParaRPr lang="sv-SE" dirty="0"/>
          </a:p>
          <a:p>
            <a:pPr marL="457200" indent="-457200">
              <a:buFontTx/>
              <a:buAutoNum type="arabicPeriod"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ildobjekt 3">
            <a:extLst>
              <a:ext uri="{FF2B5EF4-FFF2-40B4-BE49-F238E27FC236}">
                <a16:creationId xmlns:a16="http://schemas.microsoft.com/office/drawing/2014/main" id="{ABB333B1-6E50-6D83-B096-40318424A8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262062"/>
            <a:ext cx="7308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ubrik 1">
            <a:extLst>
              <a:ext uri="{FF2B5EF4-FFF2-40B4-BE49-F238E27FC236}">
                <a16:creationId xmlns:a16="http://schemas.microsoft.com/office/drawing/2014/main" id="{504C4A93-A74D-ABA5-EE26-D181CA33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0"/>
            <a:ext cx="8675688" cy="1069975"/>
          </a:xfrm>
        </p:spPr>
        <p:txBody>
          <a:bodyPr/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De fem åtagandena…</a:t>
            </a:r>
          </a:p>
        </p:txBody>
      </p:sp>
    </p:spTree>
    <p:extLst>
      <p:ext uri="{BB962C8B-B14F-4D97-AF65-F5344CB8AC3E}">
        <p14:creationId xmlns:p14="http://schemas.microsoft.com/office/powerpoint/2010/main" val="298967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147670" y="526176"/>
            <a:ext cx="126646" cy="255682"/>
          </a:xfrm>
          <a:custGeom>
            <a:avLst/>
            <a:gdLst/>
            <a:ahLst/>
            <a:cxnLst/>
            <a:rect l="l" t="t" r="r" b="b"/>
            <a:pathLst>
              <a:path w="67310" h="135890">
                <a:moveTo>
                  <a:pt x="67056" y="0"/>
                </a:moveTo>
                <a:lnTo>
                  <a:pt x="0" y="0"/>
                </a:lnTo>
                <a:lnTo>
                  <a:pt x="0" y="135636"/>
                </a:lnTo>
                <a:lnTo>
                  <a:pt x="67056" y="135636"/>
                </a:lnTo>
                <a:lnTo>
                  <a:pt x="6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387"/>
          </a:p>
        </p:txBody>
      </p:sp>
      <p:sp>
        <p:nvSpPr>
          <p:cNvPr id="6" name="object 6"/>
          <p:cNvSpPr/>
          <p:nvPr/>
        </p:nvSpPr>
        <p:spPr>
          <a:xfrm>
            <a:off x="10494664" y="200276"/>
            <a:ext cx="555570" cy="523311"/>
          </a:xfrm>
          <a:custGeom>
            <a:avLst/>
            <a:gdLst/>
            <a:ahLst/>
            <a:cxnLst/>
            <a:rect l="l" t="t" r="r" b="b"/>
            <a:pathLst>
              <a:path w="295275" h="278130">
                <a:moveTo>
                  <a:pt x="175260" y="90170"/>
                </a:moveTo>
                <a:lnTo>
                  <a:pt x="0" y="90170"/>
                </a:lnTo>
                <a:lnTo>
                  <a:pt x="0" y="142748"/>
                </a:lnTo>
                <a:lnTo>
                  <a:pt x="175260" y="142748"/>
                </a:lnTo>
                <a:lnTo>
                  <a:pt x="175260" y="90170"/>
                </a:lnTo>
                <a:close/>
              </a:path>
              <a:path w="295275" h="278130">
                <a:moveTo>
                  <a:pt x="294894" y="0"/>
                </a:moveTo>
                <a:lnTo>
                  <a:pt x="0" y="0"/>
                </a:lnTo>
                <a:lnTo>
                  <a:pt x="0" y="58420"/>
                </a:lnTo>
                <a:lnTo>
                  <a:pt x="220980" y="58420"/>
                </a:lnTo>
                <a:lnTo>
                  <a:pt x="220980" y="278130"/>
                </a:lnTo>
                <a:lnTo>
                  <a:pt x="294894" y="278130"/>
                </a:lnTo>
                <a:lnTo>
                  <a:pt x="294894" y="58420"/>
                </a:lnTo>
                <a:lnTo>
                  <a:pt x="294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387"/>
          </a:p>
        </p:txBody>
      </p:sp>
      <p:sp>
        <p:nvSpPr>
          <p:cNvPr id="8" name="object 8"/>
          <p:cNvSpPr txBox="1"/>
          <p:nvPr/>
        </p:nvSpPr>
        <p:spPr>
          <a:xfrm>
            <a:off x="918019" y="31625"/>
            <a:ext cx="10356297" cy="6027213"/>
          </a:xfrm>
          <a:prstGeom prst="rect">
            <a:avLst/>
          </a:prstGeom>
        </p:spPr>
        <p:txBody>
          <a:bodyPr vert="horz" wrap="square" lIns="0" tIns="91998" rIns="0" bIns="0" rtlCol="0">
            <a:spAutoFit/>
          </a:bodyPr>
          <a:lstStyle/>
          <a:p>
            <a:pPr marR="664282" algn="ctr">
              <a:spcBef>
                <a:spcPts val="724"/>
              </a:spcBef>
            </a:pPr>
            <a:r>
              <a:rPr sz="2258" b="1" dirty="0">
                <a:latin typeface="Arial"/>
                <a:cs typeface="Arial"/>
              </a:rPr>
              <a:t>Våra</a:t>
            </a:r>
            <a:r>
              <a:rPr sz="2258" b="1" spc="-56" dirty="0">
                <a:latin typeface="Arial"/>
                <a:cs typeface="Arial"/>
              </a:rPr>
              <a:t> </a:t>
            </a:r>
            <a:r>
              <a:rPr sz="2258" b="1" dirty="0">
                <a:latin typeface="Arial"/>
                <a:cs typeface="Arial"/>
              </a:rPr>
              <a:t>strategiska</a:t>
            </a:r>
            <a:r>
              <a:rPr sz="2258" b="1" spc="-47" dirty="0">
                <a:latin typeface="Arial"/>
                <a:cs typeface="Arial"/>
              </a:rPr>
              <a:t> </a:t>
            </a:r>
            <a:r>
              <a:rPr sz="2258" b="1" spc="-38" dirty="0">
                <a:latin typeface="Arial"/>
                <a:cs typeface="Arial"/>
              </a:rPr>
              <a:t>mål:</a:t>
            </a:r>
            <a:endParaRPr sz="2258" dirty="0">
              <a:latin typeface="Arial"/>
              <a:cs typeface="Arial"/>
            </a:endParaRPr>
          </a:p>
          <a:p>
            <a:pPr marL="2382336" marR="2965376" algn="ctr">
              <a:lnSpc>
                <a:spcPct val="120000"/>
              </a:lnSpc>
            </a:pPr>
            <a:r>
              <a:rPr lang="sv-SE" sz="2258" dirty="0">
                <a:latin typeface="Arial"/>
                <a:cs typeface="Arial"/>
              </a:rPr>
              <a:t>Självförsörjning</a:t>
            </a:r>
            <a:r>
              <a:rPr lang="sv-SE" sz="2258" spc="-66" dirty="0">
                <a:latin typeface="Arial"/>
                <a:cs typeface="Arial"/>
              </a:rPr>
              <a:t> </a:t>
            </a:r>
            <a:r>
              <a:rPr lang="sv-SE" sz="2258" dirty="0">
                <a:latin typeface="Arial"/>
                <a:cs typeface="Arial"/>
              </a:rPr>
              <a:t>och</a:t>
            </a:r>
            <a:r>
              <a:rPr lang="sv-SE" sz="2258" spc="-85" dirty="0">
                <a:latin typeface="Arial"/>
                <a:cs typeface="Arial"/>
              </a:rPr>
              <a:t> </a:t>
            </a:r>
            <a:r>
              <a:rPr lang="sv-SE" sz="2258" dirty="0">
                <a:latin typeface="Arial"/>
                <a:cs typeface="Arial"/>
              </a:rPr>
              <a:t>meningsfull</a:t>
            </a:r>
            <a:r>
              <a:rPr lang="sv-SE" sz="2258" spc="-47" dirty="0">
                <a:latin typeface="Arial"/>
                <a:cs typeface="Arial"/>
              </a:rPr>
              <a:t> </a:t>
            </a:r>
            <a:r>
              <a:rPr lang="sv-SE" sz="2258" spc="-19" dirty="0">
                <a:latin typeface="Arial"/>
                <a:cs typeface="Arial"/>
              </a:rPr>
              <a:t>vardag </a:t>
            </a:r>
            <a:r>
              <a:rPr lang="sv-SE" sz="2258" dirty="0">
                <a:latin typeface="Arial"/>
                <a:cs typeface="Arial"/>
              </a:rPr>
              <a:t>Livskraftig</a:t>
            </a:r>
            <a:r>
              <a:rPr lang="sv-SE" sz="2258" spc="-94" dirty="0">
                <a:latin typeface="Arial"/>
                <a:cs typeface="Arial"/>
              </a:rPr>
              <a:t> </a:t>
            </a:r>
            <a:r>
              <a:rPr lang="sv-SE" sz="2258" spc="-19" dirty="0">
                <a:latin typeface="Arial"/>
                <a:cs typeface="Arial"/>
              </a:rPr>
              <a:t>boendekommun</a:t>
            </a:r>
            <a:endParaRPr lang="sv-SE" sz="2258" dirty="0">
              <a:latin typeface="Arial"/>
              <a:cs typeface="Arial"/>
            </a:endParaRPr>
          </a:p>
          <a:p>
            <a:pPr marR="660698" algn="ctr">
              <a:spcBef>
                <a:spcPts val="546"/>
              </a:spcBef>
            </a:pPr>
            <a:r>
              <a:rPr sz="2258" dirty="0" err="1">
                <a:latin typeface="Arial"/>
                <a:cs typeface="Arial"/>
              </a:rPr>
              <a:t>Kvalitativ</a:t>
            </a:r>
            <a:r>
              <a:rPr sz="2258" spc="-75" dirty="0">
                <a:latin typeface="Arial"/>
                <a:cs typeface="Arial"/>
              </a:rPr>
              <a:t> </a:t>
            </a:r>
            <a:r>
              <a:rPr sz="2258" spc="-19" dirty="0" err="1">
                <a:latin typeface="Arial"/>
                <a:cs typeface="Arial"/>
              </a:rPr>
              <a:t>välfärd</a:t>
            </a:r>
            <a:endParaRPr lang="sv-SE" sz="2258" spc="-19" dirty="0">
              <a:latin typeface="Arial"/>
              <a:cs typeface="Arial"/>
            </a:endParaRPr>
          </a:p>
          <a:p>
            <a:pPr marR="660698" algn="ctr">
              <a:spcBef>
                <a:spcPts val="546"/>
              </a:spcBef>
            </a:pPr>
            <a:endParaRPr sz="1050" dirty="0">
              <a:latin typeface="Arial"/>
              <a:cs typeface="Arial"/>
            </a:endParaRPr>
          </a:p>
          <a:p>
            <a:pPr marL="272404" marR="948633" indent="-249703">
              <a:lnSpc>
                <a:spcPts val="1823"/>
              </a:lnSpc>
              <a:buFont typeface="Arial"/>
              <a:buChar char="●"/>
              <a:tabLst>
                <a:tab pos="273598" algn="l"/>
              </a:tabLst>
            </a:pPr>
            <a:r>
              <a:rPr sz="1693" b="1" dirty="0">
                <a:latin typeface="Arial"/>
                <a:cs typeface="Arial"/>
              </a:rPr>
              <a:t>Mål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1:</a:t>
            </a:r>
            <a:r>
              <a:rPr sz="1693" b="1" spc="-85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Alla är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självförsörjande och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har</a:t>
            </a:r>
            <a:r>
              <a:rPr sz="1693" b="1" spc="-2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en</a:t>
            </a:r>
            <a:r>
              <a:rPr sz="1693" b="1" spc="-2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meningsfull</a:t>
            </a:r>
            <a:r>
              <a:rPr sz="1693" b="1" spc="-47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vardag. </a:t>
            </a:r>
            <a:r>
              <a:rPr sz="1693" dirty="0">
                <a:latin typeface="Arial"/>
                <a:cs typeface="Arial"/>
              </a:rPr>
              <a:t>Medverka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till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att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ge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barn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spc="-47" dirty="0">
                <a:latin typeface="Arial"/>
                <a:cs typeface="Arial"/>
              </a:rPr>
              <a:t>och </a:t>
            </a:r>
            <a:r>
              <a:rPr sz="1693" dirty="0">
                <a:latin typeface="Arial"/>
                <a:cs typeface="Arial"/>
              </a:rPr>
              <a:t>unga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goda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framtidsförutsättningar. </a:t>
            </a:r>
            <a:r>
              <a:rPr sz="1693" dirty="0">
                <a:latin typeface="Arial"/>
                <a:cs typeface="Arial"/>
              </a:rPr>
              <a:t>Stärka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samverkan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med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näringsliv,</a:t>
            </a:r>
            <a:r>
              <a:rPr sz="1693" dirty="0">
                <a:latin typeface="Arial"/>
                <a:cs typeface="Arial"/>
              </a:rPr>
              <a:t> civilsamhälle, </a:t>
            </a:r>
            <a:r>
              <a:rPr sz="1693" spc="-19" dirty="0">
                <a:latin typeface="Arial"/>
                <a:cs typeface="Arial"/>
              </a:rPr>
              <a:t>myndigheter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lang="sv-SE" sz="1693" spc="-38" dirty="0">
                <a:latin typeface="Arial"/>
                <a:cs typeface="Arial"/>
              </a:rPr>
              <a:t>skola/</a:t>
            </a:r>
            <a:r>
              <a:rPr sz="1693" dirty="0" err="1">
                <a:latin typeface="Arial"/>
                <a:cs typeface="Arial"/>
              </a:rPr>
              <a:t>utbildning</a:t>
            </a:r>
            <a:r>
              <a:rPr sz="1693" dirty="0">
                <a:latin typeface="Arial"/>
                <a:cs typeface="Arial"/>
              </a:rPr>
              <a:t>.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Verka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för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ett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gott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näringslivsklimat,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stimulera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hållbart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entreprenörskap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spc="-47" dirty="0">
                <a:latin typeface="Arial"/>
                <a:cs typeface="Arial"/>
              </a:rPr>
              <a:t>och </a:t>
            </a:r>
            <a:r>
              <a:rPr sz="1693" dirty="0">
                <a:latin typeface="Arial"/>
                <a:cs typeface="Arial"/>
              </a:rPr>
              <a:t>underlätta</a:t>
            </a:r>
            <a:r>
              <a:rPr sz="1693" spc="-19" dirty="0">
                <a:latin typeface="Arial"/>
                <a:cs typeface="Arial"/>
              </a:rPr>
              <a:t> företagsetableringar.</a:t>
            </a:r>
            <a:r>
              <a:rPr sz="1693" dirty="0">
                <a:latin typeface="Arial"/>
                <a:cs typeface="Arial"/>
              </a:rPr>
              <a:t> </a:t>
            </a:r>
            <a:r>
              <a:rPr lang="sv-SE" sz="1693" dirty="0">
                <a:latin typeface="Arial"/>
                <a:cs typeface="Arial"/>
              </a:rPr>
              <a:t>Genom att f</a:t>
            </a:r>
            <a:r>
              <a:rPr sz="1693" dirty="0" err="1">
                <a:latin typeface="Arial"/>
                <a:cs typeface="Arial"/>
              </a:rPr>
              <a:t>rämja</a:t>
            </a:r>
            <a:r>
              <a:rPr sz="1693" spc="-19" dirty="0">
                <a:latin typeface="Arial"/>
                <a:cs typeface="Arial"/>
              </a:rPr>
              <a:t> kultur,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föreningsliv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möten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 err="1">
                <a:latin typeface="Arial"/>
                <a:cs typeface="Arial"/>
              </a:rPr>
              <a:t>mellan</a:t>
            </a:r>
            <a:r>
              <a:rPr sz="1693" dirty="0">
                <a:latin typeface="Arial"/>
                <a:cs typeface="Arial"/>
              </a:rPr>
              <a:t> </a:t>
            </a:r>
            <a:r>
              <a:rPr sz="1693" spc="-19" dirty="0" err="1">
                <a:latin typeface="Arial"/>
                <a:cs typeface="Arial"/>
              </a:rPr>
              <a:t>människor</a:t>
            </a:r>
            <a:r>
              <a:rPr lang="sv-SE" sz="1693" spc="-19" dirty="0">
                <a:latin typeface="Arial"/>
                <a:cs typeface="Arial"/>
              </a:rPr>
              <a:t> ser vi att vi kan bidra till en meningsfull tillvaro och minska utanförskapet</a:t>
            </a:r>
            <a:r>
              <a:rPr sz="1693" spc="-19" dirty="0">
                <a:latin typeface="Arial"/>
                <a:cs typeface="Arial"/>
              </a:rPr>
              <a:t>.</a:t>
            </a:r>
            <a:endParaRPr sz="1693" dirty="0">
              <a:latin typeface="Arial"/>
              <a:cs typeface="Arial"/>
            </a:endParaRPr>
          </a:p>
          <a:p>
            <a:pPr>
              <a:spcBef>
                <a:spcPts val="94"/>
              </a:spcBef>
              <a:buClr>
                <a:srgbClr val="FFFFFF"/>
              </a:buClr>
              <a:buFont typeface="Arial"/>
              <a:buChar char="●"/>
            </a:pPr>
            <a:endParaRPr sz="1411" dirty="0">
              <a:latin typeface="Arial"/>
              <a:cs typeface="Arial"/>
            </a:endParaRPr>
          </a:p>
          <a:p>
            <a:pPr marL="272404" marR="653530" indent="-249703">
              <a:lnSpc>
                <a:spcPts val="1823"/>
              </a:lnSpc>
              <a:spcBef>
                <a:spcPts val="9"/>
              </a:spcBef>
              <a:buFont typeface="Arial"/>
              <a:buChar char="●"/>
              <a:tabLst>
                <a:tab pos="273598" algn="l"/>
              </a:tabLst>
            </a:pPr>
            <a:r>
              <a:rPr sz="1693" b="1" dirty="0">
                <a:latin typeface="Arial"/>
                <a:cs typeface="Arial"/>
              </a:rPr>
              <a:t>Mål</a:t>
            </a:r>
            <a:r>
              <a:rPr sz="1693" b="1" spc="-56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2: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Tibro</a:t>
            </a:r>
            <a:r>
              <a:rPr sz="1693" b="1" spc="-47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är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en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livskraftig boendekommun.</a:t>
            </a:r>
            <a:r>
              <a:rPr sz="1693" b="1" spc="-75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Öka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den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upplevda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tryggheten. Ha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hög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kvalitet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spc="-94" dirty="0">
                <a:latin typeface="Arial"/>
                <a:cs typeface="Arial"/>
              </a:rPr>
              <a:t>i</a:t>
            </a:r>
            <a:r>
              <a:rPr sz="1693" dirty="0">
                <a:latin typeface="Arial"/>
                <a:cs typeface="Arial"/>
              </a:rPr>
              <a:t> förskolan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lang="sv-SE" sz="1693" spc="-38" dirty="0">
                <a:latin typeface="Arial"/>
                <a:cs typeface="Arial"/>
              </a:rPr>
              <a:t>grund</a:t>
            </a:r>
            <a:r>
              <a:rPr sz="1693" dirty="0" err="1">
                <a:latin typeface="Arial"/>
                <a:cs typeface="Arial"/>
              </a:rPr>
              <a:t>skolan</a:t>
            </a:r>
            <a:r>
              <a:rPr sz="1693" dirty="0">
                <a:latin typeface="Arial"/>
                <a:cs typeface="Arial"/>
              </a:rPr>
              <a:t>.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lang="sv-SE" sz="1693" spc="-28" dirty="0">
                <a:latin typeface="Arial"/>
                <a:cs typeface="Arial"/>
              </a:rPr>
              <a:t>Främja nya sätt för människor att mötas – d</a:t>
            </a:r>
            <a:r>
              <a:rPr sz="1693" dirty="0">
                <a:latin typeface="Arial"/>
                <a:cs typeface="Arial"/>
              </a:rPr>
              <a:t>et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ska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vara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gott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att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leva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hela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livet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i</a:t>
            </a:r>
            <a:r>
              <a:rPr sz="1693" spc="-6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Tibro.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Främja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attraktiva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19" dirty="0">
                <a:latin typeface="Arial"/>
                <a:cs typeface="Arial"/>
              </a:rPr>
              <a:t> klimatsmarta </a:t>
            </a:r>
            <a:r>
              <a:rPr sz="1693" dirty="0">
                <a:latin typeface="Arial"/>
                <a:cs typeface="Arial"/>
              </a:rPr>
              <a:t>boendemiljöer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med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ett</a:t>
            </a:r>
            <a:r>
              <a:rPr sz="1693" spc="-6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varierat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bostadsutbud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ett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levande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grönt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centrum.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Ge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tillgång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spc="-38" dirty="0">
                <a:latin typeface="Arial"/>
                <a:cs typeface="Arial"/>
              </a:rPr>
              <a:t>till </a:t>
            </a:r>
            <a:r>
              <a:rPr sz="1693" dirty="0">
                <a:latin typeface="Arial"/>
                <a:cs typeface="Arial"/>
              </a:rPr>
              <a:t>meningsfull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fritid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naturnära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rekreation.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Nyttja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närheten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till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större</a:t>
            </a:r>
            <a:r>
              <a:rPr sz="1693" spc="-6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arbetsmarknad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utbildning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5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möjliggöra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hållbart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resande.</a:t>
            </a:r>
            <a:endParaRPr sz="1693" dirty="0">
              <a:latin typeface="Arial"/>
              <a:cs typeface="Arial"/>
            </a:endParaRPr>
          </a:p>
          <a:p>
            <a:pPr marL="272404" marR="224613" indent="-249703">
              <a:lnSpc>
                <a:spcPts val="1823"/>
              </a:lnSpc>
              <a:spcBef>
                <a:spcPts val="1486"/>
              </a:spcBef>
              <a:buFont typeface="Arial"/>
              <a:buChar char="●"/>
              <a:tabLst>
                <a:tab pos="273598" algn="l"/>
              </a:tabLst>
            </a:pPr>
            <a:r>
              <a:rPr sz="1693" b="1" dirty="0">
                <a:latin typeface="Arial"/>
                <a:cs typeface="Arial"/>
              </a:rPr>
              <a:t>Mål</a:t>
            </a:r>
            <a:r>
              <a:rPr sz="1693" b="1" spc="-66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3: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Vi</a:t>
            </a:r>
            <a:r>
              <a:rPr sz="1693" b="1" spc="-47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levererar</a:t>
            </a:r>
            <a:r>
              <a:rPr sz="1693" b="1" spc="9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kvalitativ</a:t>
            </a:r>
            <a:r>
              <a:rPr sz="1693" b="1" spc="-19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välfärd med</a:t>
            </a:r>
            <a:r>
              <a:rPr sz="1693" b="1" spc="-38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invånaren</a:t>
            </a:r>
            <a:r>
              <a:rPr sz="1693" b="1" spc="-9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i</a:t>
            </a:r>
            <a:r>
              <a:rPr sz="1693" b="1" spc="-47" dirty="0">
                <a:latin typeface="Arial"/>
                <a:cs typeface="Arial"/>
              </a:rPr>
              <a:t> </a:t>
            </a:r>
            <a:r>
              <a:rPr sz="1693" b="1" dirty="0">
                <a:latin typeface="Arial"/>
                <a:cs typeface="Arial"/>
              </a:rPr>
              <a:t>centrum.</a:t>
            </a:r>
            <a:r>
              <a:rPr sz="1693" b="1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Vårt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arbete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ska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präglas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av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en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spc="-19" dirty="0">
                <a:latin typeface="Arial"/>
                <a:cs typeface="Arial"/>
              </a:rPr>
              <a:t>aktiv </a:t>
            </a:r>
            <a:r>
              <a:rPr sz="1693" dirty="0">
                <a:latin typeface="Arial"/>
                <a:cs typeface="Arial"/>
              </a:rPr>
              <a:t>och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 err="1">
                <a:latin typeface="Arial"/>
                <a:cs typeface="Arial"/>
              </a:rPr>
              <a:t>tillitsbaserad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dialog</a:t>
            </a:r>
            <a:r>
              <a:rPr lang="sv-SE" sz="1693" dirty="0">
                <a:latin typeface="Arial"/>
                <a:cs typeface="Arial"/>
              </a:rPr>
              <a:t> som främjar lärande, utveckling och engagemang</a:t>
            </a:r>
            <a:r>
              <a:rPr sz="1693" dirty="0">
                <a:latin typeface="Arial"/>
                <a:cs typeface="Arial"/>
              </a:rPr>
              <a:t>.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För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att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klara</a:t>
            </a:r>
            <a:r>
              <a:rPr sz="1693" spc="-19" dirty="0">
                <a:latin typeface="Arial"/>
                <a:cs typeface="Arial"/>
              </a:rPr>
              <a:t> välfärdsuppdraget</a:t>
            </a:r>
            <a:r>
              <a:rPr sz="1693" dirty="0">
                <a:latin typeface="Arial"/>
                <a:cs typeface="Arial"/>
              </a:rPr>
              <a:t> ska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vi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lang="sv-SE" sz="1693" spc="-28" dirty="0">
                <a:latin typeface="Arial"/>
                <a:cs typeface="Arial"/>
              </a:rPr>
              <a:t>inspireras av goda exempel, </a:t>
            </a:r>
            <a:r>
              <a:rPr sz="1693" dirty="0" err="1">
                <a:latin typeface="Arial"/>
                <a:cs typeface="Arial"/>
              </a:rPr>
              <a:t>bygga</a:t>
            </a:r>
            <a:r>
              <a:rPr sz="1693" dirty="0">
                <a:latin typeface="Arial"/>
                <a:cs typeface="Arial"/>
              </a:rPr>
              <a:t> nätverk,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samverka</a:t>
            </a:r>
            <a:r>
              <a:rPr sz="1693" spc="-1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med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andra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spc="-47" dirty="0">
                <a:latin typeface="Arial"/>
                <a:cs typeface="Arial"/>
              </a:rPr>
              <a:t>och</a:t>
            </a:r>
            <a:endParaRPr sz="1693" dirty="0">
              <a:latin typeface="Arial"/>
              <a:cs typeface="Arial"/>
            </a:endParaRPr>
          </a:p>
          <a:p>
            <a:pPr marL="272404">
              <a:lnSpc>
                <a:spcPts val="1806"/>
              </a:lnSpc>
            </a:pPr>
            <a:r>
              <a:rPr sz="1693" dirty="0">
                <a:latin typeface="Arial"/>
                <a:cs typeface="Arial"/>
              </a:rPr>
              <a:t>dra</a:t>
            </a:r>
            <a:r>
              <a:rPr sz="1693" spc="-66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nytta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av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vårt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läge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i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en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 err="1">
                <a:latin typeface="Arial"/>
                <a:cs typeface="Arial"/>
              </a:rPr>
              <a:t>växande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 err="1">
                <a:latin typeface="Arial"/>
                <a:cs typeface="Arial"/>
              </a:rPr>
              <a:t>pendlingsregion</a:t>
            </a:r>
            <a:r>
              <a:rPr lang="sv-SE" sz="1693" dirty="0">
                <a:latin typeface="Arial"/>
                <a:cs typeface="Arial"/>
              </a:rPr>
              <a:t>, för att säkra kommunens kompetensförsörjning</a:t>
            </a:r>
            <a:r>
              <a:rPr sz="1693" dirty="0">
                <a:latin typeface="Arial"/>
                <a:cs typeface="Arial"/>
              </a:rPr>
              <a:t>.</a:t>
            </a:r>
            <a:r>
              <a:rPr sz="1693" spc="-9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Kommunens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organisation</a:t>
            </a:r>
            <a:r>
              <a:rPr sz="1693" spc="-2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ska</a:t>
            </a:r>
            <a:r>
              <a:rPr sz="1693" spc="-47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vara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dirty="0">
                <a:latin typeface="Arial"/>
                <a:cs typeface="Arial"/>
              </a:rPr>
              <a:t>långsiktigt</a:t>
            </a:r>
            <a:r>
              <a:rPr sz="1693" spc="-38" dirty="0">
                <a:latin typeface="Arial"/>
                <a:cs typeface="Arial"/>
              </a:rPr>
              <a:t> </a:t>
            </a:r>
            <a:r>
              <a:rPr sz="1693" spc="-19" dirty="0" err="1">
                <a:latin typeface="Arial"/>
                <a:cs typeface="Arial"/>
              </a:rPr>
              <a:t>hållbar</a:t>
            </a:r>
            <a:r>
              <a:rPr sz="1693" spc="-19" dirty="0">
                <a:latin typeface="Arial"/>
                <a:cs typeface="Arial"/>
              </a:rPr>
              <a:t>.</a:t>
            </a:r>
            <a:r>
              <a:rPr lang="sv-SE" sz="1693" spc="-19" dirty="0">
                <a:latin typeface="Arial"/>
                <a:cs typeface="Arial"/>
              </a:rPr>
              <a:t> Nyttja digitaliseringens möjligheter för att skapa effektivitetsvinster och ökad tillgänglighet. Minska vår klimat- och miljöpåverkan.</a:t>
            </a:r>
            <a:endParaRPr sz="1693" dirty="0">
              <a:latin typeface="Arial"/>
              <a:cs typeface="Arial"/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0B1841D-AB51-650B-E64A-869664B74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977" y="200276"/>
            <a:ext cx="1422797" cy="1422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>
            <a:extLst>
              <a:ext uri="{FF2B5EF4-FFF2-40B4-BE49-F238E27FC236}">
                <a16:creationId xmlns:a16="http://schemas.microsoft.com/office/drawing/2014/main" id="{DF7FA7A5-5F9E-C33D-06D0-0634D160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3580" y="79086"/>
            <a:ext cx="8675688" cy="1069975"/>
          </a:xfrm>
        </p:spPr>
        <p:txBody>
          <a:bodyPr/>
          <a:lstStyle/>
          <a:p>
            <a:pPr algn="ctr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Enhetens uppdrag</a:t>
            </a:r>
          </a:p>
        </p:txBody>
      </p:sp>
      <p:sp>
        <p:nvSpPr>
          <p:cNvPr id="19459" name="Platshållare för innehåll 2">
            <a:extLst>
              <a:ext uri="{FF2B5EF4-FFF2-40B4-BE49-F238E27FC236}">
                <a16:creationId xmlns:a16="http://schemas.microsoft.com/office/drawing/2014/main" id="{155DA8FE-E5CC-CF23-801A-B4C60DF7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09" y="1339851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Definiera enhetens uppdrag:</a:t>
            </a:r>
          </a:p>
          <a:p>
            <a:pPr marL="449263" indent="-449263">
              <a:defRPr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49263" indent="-449263"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>
            <a:extLst>
              <a:ext uri="{FF2B5EF4-FFF2-40B4-BE49-F238E27FC236}">
                <a16:creationId xmlns:a16="http://schemas.microsoft.com/office/drawing/2014/main" id="{C1868CCE-91C7-ED5F-50A4-C738C4F3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65" y="0"/>
            <a:ext cx="8675688" cy="1069975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Vilka är våra roller</a:t>
            </a:r>
          </a:p>
        </p:txBody>
      </p:sp>
      <p:sp>
        <p:nvSpPr>
          <p:cNvPr id="24579" name="Platshållare för innehåll 2">
            <a:extLst>
              <a:ext uri="{FF2B5EF4-FFF2-40B4-BE49-F238E27FC236}">
                <a16:creationId xmlns:a16="http://schemas.microsoft.com/office/drawing/2014/main" id="{9842ED26-405D-93D1-3594-50DDE8B9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53" y="1309256"/>
            <a:ext cx="8356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Definiera befattningarnas roller i arbetsgruppen:</a:t>
            </a:r>
          </a:p>
          <a:p>
            <a:pPr marL="449263" indent="-449263">
              <a:defRPr/>
            </a:pPr>
            <a:r>
              <a:rPr lang="sv-SE" altLang="sv-SE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>
            <a:extLst>
              <a:ext uri="{FF2B5EF4-FFF2-40B4-BE49-F238E27FC236}">
                <a16:creationId xmlns:a16="http://schemas.microsoft.com/office/drawing/2014/main" id="{E831AFA6-E9F5-67C6-6530-7DFE42C5D4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509" y="-51666"/>
            <a:ext cx="8675688" cy="1069975"/>
          </a:xfrm>
        </p:spPr>
        <p:txBody>
          <a:bodyPr>
            <a:normAutofit/>
          </a:bodyPr>
          <a:lstStyle/>
          <a:p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Förväntningar på chefen</a:t>
            </a:r>
          </a:p>
        </p:txBody>
      </p:sp>
      <p:sp>
        <p:nvSpPr>
          <p:cNvPr id="53251" name="Platshållare för innehåll 2">
            <a:extLst>
              <a:ext uri="{FF2B5EF4-FFF2-40B4-BE49-F238E27FC236}">
                <a16:creationId xmlns:a16="http://schemas.microsoft.com/office/drawing/2014/main" id="{D215A87B-F14D-43BF-3126-1C073137ED2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799" y="1166019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förväntningar har medarbetarna på chefen?</a:t>
            </a:r>
          </a:p>
          <a:p>
            <a:pPr marL="449263" indent="-449263">
              <a:defRPr/>
            </a:pPr>
            <a:r>
              <a:rPr lang="sv-SE" alt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sv-SE" alt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>
            <a:extLst>
              <a:ext uri="{FF2B5EF4-FFF2-40B4-BE49-F238E27FC236}">
                <a16:creationId xmlns:a16="http://schemas.microsoft.com/office/drawing/2014/main" id="{1E8F0941-1D51-E70E-1327-1A4BBE6DC2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246" y="263814"/>
            <a:ext cx="9237518" cy="671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Förväntningar på medarbetare</a:t>
            </a:r>
          </a:p>
        </p:txBody>
      </p:sp>
      <p:sp>
        <p:nvSpPr>
          <p:cNvPr id="49155" name="Platshållare för innehåll 2">
            <a:extLst>
              <a:ext uri="{FF2B5EF4-FFF2-40B4-BE49-F238E27FC236}">
                <a16:creationId xmlns:a16="http://schemas.microsoft.com/office/drawing/2014/main" id="{9C9DFE97-C133-FC9A-E0F3-4E5190755AA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3454" y="1108075"/>
            <a:ext cx="7853363" cy="4641850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förväntningar har chefen på medarbetarna?</a:t>
            </a:r>
          </a:p>
          <a:p>
            <a:pPr marL="449263" indent="-449263"/>
            <a:r>
              <a:rPr lang="sv-SE" alt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sv-SE" alt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49263" indent="-449263"/>
            <a:endParaRPr lang="sv-SE" alt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/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ibro kommun - Marin">
    <a:dk1>
      <a:sysClr val="windowText" lastClr="000000"/>
    </a:dk1>
    <a:lt1>
      <a:sysClr val="window" lastClr="FFFFFF"/>
    </a:lt1>
    <a:dk2>
      <a:srgbClr val="4D7BA0"/>
    </a:dk2>
    <a:lt2>
      <a:srgbClr val="E7E6E6"/>
    </a:lt2>
    <a:accent1>
      <a:srgbClr val="F9B200"/>
    </a:accent1>
    <a:accent2>
      <a:srgbClr val="CD4913"/>
    </a:accent2>
    <a:accent3>
      <a:srgbClr val="CFC38B"/>
    </a:accent3>
    <a:accent4>
      <a:srgbClr val="000000"/>
    </a:accent4>
    <a:accent5>
      <a:srgbClr val="F9B200"/>
    </a:accent5>
    <a:accent6>
      <a:srgbClr val="CD4913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306</TotalTime>
  <Words>2314</Words>
  <Application>Microsoft Office PowerPoint</Application>
  <PresentationFormat>Bredbild</PresentationFormat>
  <Paragraphs>230</Paragraphs>
  <Slides>20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Akagi-Book</vt:lpstr>
      <vt:lpstr>Aptos</vt:lpstr>
      <vt:lpstr>Arial</vt:lpstr>
      <vt:lpstr>Arial </vt:lpstr>
      <vt:lpstr>Calibri</vt:lpstr>
      <vt:lpstr>Tibro kommun</vt:lpstr>
      <vt:lpstr>Verksamhetsnära lönekriterier</vt:lpstr>
      <vt:lpstr>- Löneavtalet § 1 Grundläggande principer för lönesättningen </vt:lpstr>
      <vt:lpstr>Process för att arbeta fram verksamhetsnära lönekriterier i arbetsgruppen</vt:lpstr>
      <vt:lpstr>De fem åtagandena…</vt:lpstr>
      <vt:lpstr>PowerPoint-presentation</vt:lpstr>
      <vt:lpstr>Enhetens uppdrag</vt:lpstr>
      <vt:lpstr>Vilka är våra roller</vt:lpstr>
      <vt:lpstr>Förväntningar på chefen</vt:lpstr>
      <vt:lpstr>Förväntningar på medarbetare</vt:lpstr>
      <vt:lpstr>  Vad innebär visionen för oss i vårt uppdrag?  </vt:lpstr>
      <vt:lpstr>  Vad innebär visionen för oss i vårt uppdrag?  </vt:lpstr>
      <vt:lpstr>  Vad innebär visionen för oss i vårt uppdrag?  </vt:lpstr>
      <vt:lpstr>Vad innebär värdegrunden för oss i vårt uppdrag?</vt:lpstr>
      <vt:lpstr>Vad innebär värdegrunden för oss i vårt uppdrag?</vt:lpstr>
      <vt:lpstr>Vad innebär värdegrunden för oss i vårt uppdrag?</vt:lpstr>
      <vt:lpstr>Vad innebär värdegrunden för oss i vårt uppdrag?</vt:lpstr>
      <vt:lpstr>Hur ska vi agera för att göra verksamheten ännu bättre?</vt:lpstr>
      <vt:lpstr>Prioritera och definiera = enhetens lönekriterier</vt:lpstr>
      <vt:lpstr>Hur SMARTa är kriterierna?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Cecilia Ramsén</dc:creator>
  <cp:lastModifiedBy>Cecilia Ramsén</cp:lastModifiedBy>
  <cp:revision>17</cp:revision>
  <dcterms:created xsi:type="dcterms:W3CDTF">2024-08-09T11:34:17Z</dcterms:created>
  <dcterms:modified xsi:type="dcterms:W3CDTF">2024-09-16T07:15:44Z</dcterms:modified>
</cp:coreProperties>
</file>