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66" r:id="rId3"/>
    <p:sldId id="348" r:id="rId4"/>
    <p:sldId id="352" r:id="rId5"/>
    <p:sldId id="355" r:id="rId6"/>
    <p:sldId id="356" r:id="rId7"/>
    <p:sldId id="367" r:id="rId8"/>
    <p:sldId id="357" r:id="rId9"/>
    <p:sldId id="368" r:id="rId10"/>
    <p:sldId id="358" r:id="rId11"/>
    <p:sldId id="359" r:id="rId12"/>
    <p:sldId id="369" r:id="rId13"/>
    <p:sldId id="360" r:id="rId14"/>
    <p:sldId id="333" r:id="rId15"/>
    <p:sldId id="321" r:id="rId16"/>
    <p:sldId id="258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82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125DA-471C-4D1B-98A4-E36B53D7873D}" type="doc">
      <dgm:prSet loTypeId="urn:microsoft.com/office/officeart/2005/8/layout/pyramid1" loCatId="pyramid" qsTypeId="urn:microsoft.com/office/officeart/2005/8/quickstyle/simple1" qsCatId="simple" csTypeId="urn:microsoft.com/office/officeart/2005/8/colors/accent3_2" csCatId="accent3" phldr="1"/>
      <dgm:spPr/>
    </dgm:pt>
    <dgm:pt modelId="{466CD5AD-C2D5-4B79-82CC-DCB3685DD219}">
      <dgm:prSet phldrT="[Text]" custT="1"/>
      <dgm:spPr>
        <a:solidFill>
          <a:srgbClr val="00B050"/>
        </a:solidFill>
      </dgm:spPr>
      <dgm:t>
        <a:bodyPr anchor="b"/>
        <a:lstStyle/>
        <a:p>
          <a:r>
            <a:rPr lang="sv-SE" sz="2400" dirty="0">
              <a:solidFill>
                <a:schemeClr val="bg1"/>
              </a:solidFill>
            </a:rPr>
            <a:t>Nämnd</a:t>
          </a:r>
        </a:p>
      </dgm:t>
    </dgm:pt>
    <dgm:pt modelId="{DB13A948-8F7B-4F42-AF32-9A282690A46D}" type="parTrans" cxnId="{CF93D1DD-7AB6-4E3C-A452-5610A3AC9873}">
      <dgm:prSet/>
      <dgm:spPr/>
      <dgm:t>
        <a:bodyPr/>
        <a:lstStyle/>
        <a:p>
          <a:endParaRPr lang="sv-SE" sz="1600"/>
        </a:p>
      </dgm:t>
    </dgm:pt>
    <dgm:pt modelId="{6FF43BA3-4600-4DB6-AD26-FC18647F9EE8}" type="sibTrans" cxnId="{CF93D1DD-7AB6-4E3C-A452-5610A3AC9873}">
      <dgm:prSet/>
      <dgm:spPr/>
      <dgm:t>
        <a:bodyPr/>
        <a:lstStyle/>
        <a:p>
          <a:endParaRPr lang="sv-SE" sz="1600"/>
        </a:p>
      </dgm:t>
    </dgm:pt>
    <dgm:pt modelId="{12CEB883-BE8F-4081-808B-1B2A38C72B99}">
      <dgm:prSet phldrT="[Text]" custT="1"/>
      <dgm:spPr>
        <a:solidFill>
          <a:srgbClr val="00B050"/>
        </a:solidFill>
      </dgm:spPr>
      <dgm:t>
        <a:bodyPr anchor="b"/>
        <a:lstStyle/>
        <a:p>
          <a:r>
            <a:rPr lang="sv-SE" sz="2400" dirty="0">
              <a:solidFill>
                <a:schemeClr val="bg1"/>
              </a:solidFill>
            </a:rPr>
            <a:t>Verksamhetsområde</a:t>
          </a:r>
        </a:p>
      </dgm:t>
    </dgm:pt>
    <dgm:pt modelId="{D70DA655-D8C5-4417-879F-C3CBB5C3E311}" type="parTrans" cxnId="{436EFE4F-EEBB-4C76-9F6D-ABD4DC4E9FBC}">
      <dgm:prSet/>
      <dgm:spPr/>
      <dgm:t>
        <a:bodyPr/>
        <a:lstStyle/>
        <a:p>
          <a:endParaRPr lang="sv-SE" sz="1600"/>
        </a:p>
      </dgm:t>
    </dgm:pt>
    <dgm:pt modelId="{F5ADBB3B-9463-4AFD-86BA-DC41826F5438}" type="sibTrans" cxnId="{436EFE4F-EEBB-4C76-9F6D-ABD4DC4E9FBC}">
      <dgm:prSet/>
      <dgm:spPr/>
      <dgm:t>
        <a:bodyPr/>
        <a:lstStyle/>
        <a:p>
          <a:endParaRPr lang="sv-SE" sz="1600"/>
        </a:p>
      </dgm:t>
    </dgm:pt>
    <dgm:pt modelId="{70D6568D-E0EF-404C-B986-E5B8EE2A4C4B}">
      <dgm:prSet phldrT="[Text]" custT="1"/>
      <dgm:spPr>
        <a:solidFill>
          <a:srgbClr val="00B050"/>
        </a:solidFill>
      </dgm:spPr>
      <dgm:t>
        <a:bodyPr anchor="b"/>
        <a:lstStyle/>
        <a:p>
          <a:r>
            <a:rPr lang="sv-SE" sz="2400" dirty="0">
              <a:solidFill>
                <a:schemeClr val="bg1"/>
              </a:solidFill>
            </a:rPr>
            <a:t>Enhet</a:t>
          </a:r>
        </a:p>
      </dgm:t>
    </dgm:pt>
    <dgm:pt modelId="{C9940808-CB03-4A60-AE91-5A65F87ADB20}" type="parTrans" cxnId="{CCB6407C-B25C-4299-A887-0AEF6C5C4B6F}">
      <dgm:prSet/>
      <dgm:spPr/>
      <dgm:t>
        <a:bodyPr/>
        <a:lstStyle/>
        <a:p>
          <a:endParaRPr lang="sv-SE" sz="1600"/>
        </a:p>
      </dgm:t>
    </dgm:pt>
    <dgm:pt modelId="{941E5EE9-E171-4DF0-9290-8345901F8144}" type="sibTrans" cxnId="{CCB6407C-B25C-4299-A887-0AEF6C5C4B6F}">
      <dgm:prSet/>
      <dgm:spPr/>
      <dgm:t>
        <a:bodyPr/>
        <a:lstStyle/>
        <a:p>
          <a:endParaRPr lang="sv-SE" sz="1600"/>
        </a:p>
      </dgm:t>
    </dgm:pt>
    <dgm:pt modelId="{F3B64D83-1516-49F5-B5D0-EFEB8DD9BFE9}" type="pres">
      <dgm:prSet presAssocID="{C8D125DA-471C-4D1B-98A4-E36B53D7873D}" presName="Name0" presStyleCnt="0">
        <dgm:presLayoutVars>
          <dgm:dir/>
          <dgm:animLvl val="lvl"/>
          <dgm:resizeHandles val="exact"/>
        </dgm:presLayoutVars>
      </dgm:prSet>
      <dgm:spPr/>
    </dgm:pt>
    <dgm:pt modelId="{80A32005-96F4-4F35-AD61-A541B7C4171B}" type="pres">
      <dgm:prSet presAssocID="{466CD5AD-C2D5-4B79-82CC-DCB3685DD219}" presName="Name8" presStyleCnt="0"/>
      <dgm:spPr/>
    </dgm:pt>
    <dgm:pt modelId="{ECB8F4C3-28E3-42C1-950D-A339F77937A8}" type="pres">
      <dgm:prSet presAssocID="{466CD5AD-C2D5-4B79-82CC-DCB3685DD219}" presName="level" presStyleLbl="node1" presStyleIdx="0" presStyleCnt="3">
        <dgm:presLayoutVars>
          <dgm:chMax val="1"/>
          <dgm:bulletEnabled val="1"/>
        </dgm:presLayoutVars>
      </dgm:prSet>
      <dgm:spPr/>
    </dgm:pt>
    <dgm:pt modelId="{AD722EDE-7E48-42EC-97F7-FC0AE0B21740}" type="pres">
      <dgm:prSet presAssocID="{466CD5AD-C2D5-4B79-82CC-DCB3685DD21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BCDB87-8320-468D-BBA6-6F0967EE744E}" type="pres">
      <dgm:prSet presAssocID="{12CEB883-BE8F-4081-808B-1B2A38C72B99}" presName="Name8" presStyleCnt="0"/>
      <dgm:spPr/>
    </dgm:pt>
    <dgm:pt modelId="{C5613B4B-E387-43FD-9246-BB677DE6CBBB}" type="pres">
      <dgm:prSet presAssocID="{12CEB883-BE8F-4081-808B-1B2A38C72B99}" presName="level" presStyleLbl="node1" presStyleIdx="1" presStyleCnt="3">
        <dgm:presLayoutVars>
          <dgm:chMax val="1"/>
          <dgm:bulletEnabled val="1"/>
        </dgm:presLayoutVars>
      </dgm:prSet>
      <dgm:spPr/>
    </dgm:pt>
    <dgm:pt modelId="{A5D2FC3E-965B-45C7-8AAA-40575E21F6CC}" type="pres">
      <dgm:prSet presAssocID="{12CEB883-BE8F-4081-808B-1B2A38C72B9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B02B20-6448-4F8D-AF26-DD2B94BD91C9}" type="pres">
      <dgm:prSet presAssocID="{70D6568D-E0EF-404C-B986-E5B8EE2A4C4B}" presName="Name8" presStyleCnt="0"/>
      <dgm:spPr/>
    </dgm:pt>
    <dgm:pt modelId="{DF329E31-EBF1-4AF8-94AC-E84853B62A7C}" type="pres">
      <dgm:prSet presAssocID="{70D6568D-E0EF-404C-B986-E5B8EE2A4C4B}" presName="level" presStyleLbl="node1" presStyleIdx="2" presStyleCnt="3">
        <dgm:presLayoutVars>
          <dgm:chMax val="1"/>
          <dgm:bulletEnabled val="1"/>
        </dgm:presLayoutVars>
      </dgm:prSet>
      <dgm:spPr/>
    </dgm:pt>
    <dgm:pt modelId="{C148081C-3CBD-4838-9919-7BD62185C692}" type="pres">
      <dgm:prSet presAssocID="{70D6568D-E0EF-404C-B986-E5B8EE2A4C4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B366308-501E-4CCA-96FC-4B02F32DD215}" type="presOf" srcId="{466CD5AD-C2D5-4B79-82CC-DCB3685DD219}" destId="{ECB8F4C3-28E3-42C1-950D-A339F77937A8}" srcOrd="0" destOrd="0" presId="urn:microsoft.com/office/officeart/2005/8/layout/pyramid1"/>
    <dgm:cxn modelId="{48B29B13-84F6-4047-9E6B-0F15F910F1FC}" type="presOf" srcId="{12CEB883-BE8F-4081-808B-1B2A38C72B99}" destId="{A5D2FC3E-965B-45C7-8AAA-40575E21F6CC}" srcOrd="1" destOrd="0" presId="urn:microsoft.com/office/officeart/2005/8/layout/pyramid1"/>
    <dgm:cxn modelId="{436EFE4F-EEBB-4C76-9F6D-ABD4DC4E9FBC}" srcId="{C8D125DA-471C-4D1B-98A4-E36B53D7873D}" destId="{12CEB883-BE8F-4081-808B-1B2A38C72B99}" srcOrd="1" destOrd="0" parTransId="{D70DA655-D8C5-4417-879F-C3CBB5C3E311}" sibTransId="{F5ADBB3B-9463-4AFD-86BA-DC41826F5438}"/>
    <dgm:cxn modelId="{CCB6407C-B25C-4299-A887-0AEF6C5C4B6F}" srcId="{C8D125DA-471C-4D1B-98A4-E36B53D7873D}" destId="{70D6568D-E0EF-404C-B986-E5B8EE2A4C4B}" srcOrd="2" destOrd="0" parTransId="{C9940808-CB03-4A60-AE91-5A65F87ADB20}" sibTransId="{941E5EE9-E171-4DF0-9290-8345901F8144}"/>
    <dgm:cxn modelId="{92D7787E-F50D-4ACA-A4A2-2079E2FE13DA}" type="presOf" srcId="{70D6568D-E0EF-404C-B986-E5B8EE2A4C4B}" destId="{DF329E31-EBF1-4AF8-94AC-E84853B62A7C}" srcOrd="0" destOrd="0" presId="urn:microsoft.com/office/officeart/2005/8/layout/pyramid1"/>
    <dgm:cxn modelId="{CF93D1DD-7AB6-4E3C-A452-5610A3AC9873}" srcId="{C8D125DA-471C-4D1B-98A4-E36B53D7873D}" destId="{466CD5AD-C2D5-4B79-82CC-DCB3685DD219}" srcOrd="0" destOrd="0" parTransId="{DB13A948-8F7B-4F42-AF32-9A282690A46D}" sibTransId="{6FF43BA3-4600-4DB6-AD26-FC18647F9EE8}"/>
    <dgm:cxn modelId="{69F973E3-25EA-422A-A82F-954F22F27A69}" type="presOf" srcId="{12CEB883-BE8F-4081-808B-1B2A38C72B99}" destId="{C5613B4B-E387-43FD-9246-BB677DE6CBBB}" srcOrd="0" destOrd="0" presId="urn:microsoft.com/office/officeart/2005/8/layout/pyramid1"/>
    <dgm:cxn modelId="{F8ABE9E6-EA2D-462D-835F-DC427DC2C192}" type="presOf" srcId="{466CD5AD-C2D5-4B79-82CC-DCB3685DD219}" destId="{AD722EDE-7E48-42EC-97F7-FC0AE0B21740}" srcOrd="1" destOrd="0" presId="urn:microsoft.com/office/officeart/2005/8/layout/pyramid1"/>
    <dgm:cxn modelId="{B7B698F3-C58C-42F5-AF7E-437BF3DEEACA}" type="presOf" srcId="{70D6568D-E0EF-404C-B986-E5B8EE2A4C4B}" destId="{C148081C-3CBD-4838-9919-7BD62185C692}" srcOrd="1" destOrd="0" presId="urn:microsoft.com/office/officeart/2005/8/layout/pyramid1"/>
    <dgm:cxn modelId="{66CD93F7-BB3F-4B06-9F4A-05578A916809}" type="presOf" srcId="{C8D125DA-471C-4D1B-98A4-E36B53D7873D}" destId="{F3B64D83-1516-49F5-B5D0-EFEB8DD9BFE9}" srcOrd="0" destOrd="0" presId="urn:microsoft.com/office/officeart/2005/8/layout/pyramid1"/>
    <dgm:cxn modelId="{6E8C0B4C-FF18-4AA7-96E2-ED3B78C62D3E}" type="presParOf" srcId="{F3B64D83-1516-49F5-B5D0-EFEB8DD9BFE9}" destId="{80A32005-96F4-4F35-AD61-A541B7C4171B}" srcOrd="0" destOrd="0" presId="urn:microsoft.com/office/officeart/2005/8/layout/pyramid1"/>
    <dgm:cxn modelId="{5A8408D8-894B-4CAB-B044-094CE54E5259}" type="presParOf" srcId="{80A32005-96F4-4F35-AD61-A541B7C4171B}" destId="{ECB8F4C3-28E3-42C1-950D-A339F77937A8}" srcOrd="0" destOrd="0" presId="urn:microsoft.com/office/officeart/2005/8/layout/pyramid1"/>
    <dgm:cxn modelId="{737E5402-3F69-47C8-B755-96C41682D52F}" type="presParOf" srcId="{80A32005-96F4-4F35-AD61-A541B7C4171B}" destId="{AD722EDE-7E48-42EC-97F7-FC0AE0B21740}" srcOrd="1" destOrd="0" presId="urn:microsoft.com/office/officeart/2005/8/layout/pyramid1"/>
    <dgm:cxn modelId="{E3AAFE62-13CD-48EA-80D6-81A166701D8B}" type="presParOf" srcId="{F3B64D83-1516-49F5-B5D0-EFEB8DD9BFE9}" destId="{1FBCDB87-8320-468D-BBA6-6F0967EE744E}" srcOrd="1" destOrd="0" presId="urn:microsoft.com/office/officeart/2005/8/layout/pyramid1"/>
    <dgm:cxn modelId="{D08B1C68-FC00-433D-91B5-6CF61C02BE84}" type="presParOf" srcId="{1FBCDB87-8320-468D-BBA6-6F0967EE744E}" destId="{C5613B4B-E387-43FD-9246-BB677DE6CBBB}" srcOrd="0" destOrd="0" presId="urn:microsoft.com/office/officeart/2005/8/layout/pyramid1"/>
    <dgm:cxn modelId="{A0C84137-3DE7-4004-B443-DB1EAAB3C8BC}" type="presParOf" srcId="{1FBCDB87-8320-468D-BBA6-6F0967EE744E}" destId="{A5D2FC3E-965B-45C7-8AAA-40575E21F6CC}" srcOrd="1" destOrd="0" presId="urn:microsoft.com/office/officeart/2005/8/layout/pyramid1"/>
    <dgm:cxn modelId="{ABE0A85B-0E73-4FE2-8F25-6F0BE120ECA5}" type="presParOf" srcId="{F3B64D83-1516-49F5-B5D0-EFEB8DD9BFE9}" destId="{BFB02B20-6448-4F8D-AF26-DD2B94BD91C9}" srcOrd="2" destOrd="0" presId="urn:microsoft.com/office/officeart/2005/8/layout/pyramid1"/>
    <dgm:cxn modelId="{525AFEA1-C694-4E66-9EB8-DA3AEE4F6092}" type="presParOf" srcId="{BFB02B20-6448-4F8D-AF26-DD2B94BD91C9}" destId="{DF329E31-EBF1-4AF8-94AC-E84853B62A7C}" srcOrd="0" destOrd="0" presId="urn:microsoft.com/office/officeart/2005/8/layout/pyramid1"/>
    <dgm:cxn modelId="{6540C611-D18C-4693-AE67-28EECF05B6D5}" type="presParOf" srcId="{BFB02B20-6448-4F8D-AF26-DD2B94BD91C9}" destId="{C148081C-3CBD-4838-9919-7BD62185C69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8F4C3-28E3-42C1-950D-A339F77937A8}">
      <dsp:nvSpPr>
        <dsp:cNvPr id="0" name=""/>
        <dsp:cNvSpPr/>
      </dsp:nvSpPr>
      <dsp:spPr>
        <a:xfrm>
          <a:off x="2232693" y="0"/>
          <a:ext cx="2232693" cy="1526896"/>
        </a:xfrm>
        <a:prstGeom prst="trapezoid">
          <a:avLst>
            <a:gd name="adj" fmla="val 73112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solidFill>
                <a:schemeClr val="bg1"/>
              </a:solidFill>
            </a:rPr>
            <a:t>Nämnd</a:t>
          </a:r>
        </a:p>
      </dsp:txBody>
      <dsp:txXfrm>
        <a:off x="2232693" y="0"/>
        <a:ext cx="2232693" cy="1526896"/>
      </dsp:txXfrm>
    </dsp:sp>
    <dsp:sp modelId="{C5613B4B-E387-43FD-9246-BB677DE6CBBB}">
      <dsp:nvSpPr>
        <dsp:cNvPr id="0" name=""/>
        <dsp:cNvSpPr/>
      </dsp:nvSpPr>
      <dsp:spPr>
        <a:xfrm>
          <a:off x="1116346" y="1526896"/>
          <a:ext cx="4465386" cy="1526896"/>
        </a:xfrm>
        <a:prstGeom prst="trapezoid">
          <a:avLst>
            <a:gd name="adj" fmla="val 73112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solidFill>
                <a:schemeClr val="bg1"/>
              </a:solidFill>
            </a:rPr>
            <a:t>Verksamhetsområde</a:t>
          </a:r>
        </a:p>
      </dsp:txBody>
      <dsp:txXfrm>
        <a:off x="1897789" y="1526896"/>
        <a:ext cx="2902501" cy="1526896"/>
      </dsp:txXfrm>
    </dsp:sp>
    <dsp:sp modelId="{DF329E31-EBF1-4AF8-94AC-E84853B62A7C}">
      <dsp:nvSpPr>
        <dsp:cNvPr id="0" name=""/>
        <dsp:cNvSpPr/>
      </dsp:nvSpPr>
      <dsp:spPr>
        <a:xfrm>
          <a:off x="0" y="3053792"/>
          <a:ext cx="6698080" cy="1526896"/>
        </a:xfrm>
        <a:prstGeom prst="trapezoid">
          <a:avLst>
            <a:gd name="adj" fmla="val 73112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dirty="0">
              <a:solidFill>
                <a:schemeClr val="bg1"/>
              </a:solidFill>
            </a:rPr>
            <a:t>Enhet</a:t>
          </a:r>
        </a:p>
      </dsp:txBody>
      <dsp:txXfrm>
        <a:off x="1172163" y="3053792"/>
        <a:ext cx="4353752" cy="152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705E1-589E-430D-BF4C-A520B2847A88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2FCD-6805-472F-940B-7833135ED6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75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Kanske ha en ”innehållsförteckning” likt den i ekonomistyrningen, ”vi ska gå igenom….”</a:t>
            </a:r>
          </a:p>
          <a:p>
            <a:endParaRPr lang="sv-SE" dirty="0"/>
          </a:p>
          <a:p>
            <a:r>
              <a:rPr lang="sv-SE" dirty="0"/>
              <a:t>Borde det stå resursfördelning i rutan med budget? Borde det stå detaljbudgetering i mitten?</a:t>
            </a:r>
            <a:br>
              <a:rPr lang="sv-SE" dirty="0"/>
            </a:br>
            <a:r>
              <a:rPr lang="sv-SE" dirty="0"/>
              <a:t>Sedan sker ju kalkylering mm även tidigt centralt i processen, men ur </a:t>
            </a:r>
            <a:r>
              <a:rPr lang="sv-SE" dirty="0" err="1"/>
              <a:t>budgetanssarigs</a:t>
            </a:r>
            <a:r>
              <a:rPr lang="sv-SE" dirty="0"/>
              <a:t> perspektiv</a:t>
            </a:r>
          </a:p>
          <a:p>
            <a:endParaRPr lang="sv-SE" dirty="0"/>
          </a:p>
          <a:p>
            <a:r>
              <a:rPr lang="sv-SE" dirty="0"/>
              <a:t>Bra att bilden från ekonomistyrning kommer igen</a:t>
            </a:r>
            <a:br>
              <a:rPr lang="sv-SE" dirty="0"/>
            </a:br>
            <a:endParaRPr lang="sv-SE" dirty="0"/>
          </a:p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266EE-CF78-4B7C-BC54-ACC11E57BEA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9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Ändra till: I juni beslutar Kommunfullmäktige om….</a:t>
            </a:r>
          </a:p>
          <a:p>
            <a:r>
              <a:rPr lang="sv-SE" dirty="0"/>
              <a:t>Kommunfullmäktiges mål…. Kolla med Elin Zell men jag tror att den kan tas bort</a:t>
            </a:r>
          </a:p>
          <a:p>
            <a:endParaRPr lang="sv-SE" dirty="0"/>
          </a:p>
          <a:p>
            <a:r>
              <a:rPr lang="sv-SE" dirty="0"/>
              <a:t>2:a punkten, må bra av punktlista?</a:t>
            </a:r>
          </a:p>
          <a:p>
            <a:endParaRPr lang="sv-SE" dirty="0"/>
          </a:p>
          <a:p>
            <a:r>
              <a:rPr lang="sv-SE" dirty="0"/>
              <a:t>Formulering: Under våren påbörjas processen med att fastställa nästa års behov av interna tjänster gällande ...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93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är det ändrat så att verksamhetsplan beslutas i respektive nämnd i december. Beskriva arbete hösten som mynnar ut i verksamhetsplan?</a:t>
            </a:r>
          </a:p>
          <a:p>
            <a:endParaRPr lang="sv-SE" dirty="0"/>
          </a:p>
          <a:p>
            <a:r>
              <a:rPr lang="sv-SE" dirty="0"/>
              <a:t>Ha en bild (nästa?) som visar nedbrytandet inom nämnden? Nämnd – Verksamhetsområde – Budgetansvar </a:t>
            </a:r>
            <a:r>
              <a:rPr lang="sv-SE" dirty="0" err="1"/>
              <a:t>elr</a:t>
            </a:r>
            <a:r>
              <a:rPr lang="sv-SE" dirty="0"/>
              <a:t> enhet - detaljbudget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21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står lite av det som jag tycker man kan lägga in under budgetansvarig i </a:t>
            </a:r>
            <a:r>
              <a:rPr lang="sv-SE" dirty="0" err="1"/>
              <a:t>ppt</a:t>
            </a:r>
            <a:r>
              <a:rPr lang="sv-SE" dirty="0"/>
              <a:t> om ekonomistyrning</a:t>
            </a:r>
          </a:p>
          <a:p>
            <a:endParaRPr lang="sv-SE" dirty="0"/>
          </a:p>
          <a:p>
            <a:r>
              <a:rPr lang="sv-SE" dirty="0"/>
              <a:t>Med denna bild börjas ett nytt avsnitt? Fokus på budgetansvarig? Markera detta i bildspelet och innehållsförteckning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13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266EE-CF78-4B7C-BC54-ACC11E57BEA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Ett ord erfarenhetsvärden?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770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266EE-CF78-4B7C-BC54-ACC11E57BEA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940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styrningsfilen. Lägga in ordet vidta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06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Engångsanslag är väldigt ovanligt till nämnd. Använder ni i nämnderna? Men bra ha något om tillfälliga resurstillskott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266EE-CF78-4B7C-BC54-ACC11E57BEA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72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(fär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64460-07E1-4463-B339-C0707FC9EA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2362" y="2677212"/>
            <a:ext cx="4421171" cy="1279103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4A2C04-0E39-47C8-8642-2BDB26372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362" y="4251797"/>
            <a:ext cx="4421171" cy="9271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1A79C78-D503-474B-A8D0-72B8F662E1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pic>
        <p:nvPicPr>
          <p:cNvPr id="12" name="Designelement">
            <a:extLst>
              <a:ext uri="{FF2B5EF4-FFF2-40B4-BE49-F238E27FC236}">
                <a16:creationId xmlns:a16="http://schemas.microsoft.com/office/drawing/2014/main" id="{B782C5B7-BC64-4E7D-B6F9-2EC745FCF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82"/>
          <a:stretch/>
        </p:blipFill>
        <p:spPr>
          <a:xfrm>
            <a:off x="-1" y="6103719"/>
            <a:ext cx="5868413" cy="584332"/>
          </a:xfrm>
          <a:prstGeom prst="rect">
            <a:avLst/>
          </a:prstGeom>
        </p:spPr>
      </p:pic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17A56A4-A5B9-400A-98DB-70F18D46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637" y="1376361"/>
            <a:ext cx="3590311" cy="1051016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6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 (länkade bilder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EB486B5-B0BA-456C-26E9-C5ACDD5997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/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infoga bild. Länka sedan bilden till ett </a:t>
            </a:r>
            <a:r>
              <a:rPr lang="sv-SE" dirty="0" err="1"/>
              <a:t>mediaklipp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446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2022-11-10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E8A89-ECF5-358C-1CAF-DF9EDB3DC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vå innehållsdelar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2022-11-10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E489E014-419F-FEF3-09EF-902138AB1C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7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41FE40-7726-F8DF-6C30-6F76911A3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6065" y="1520825"/>
            <a:ext cx="5400000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348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735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2022-11-10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2" name="Logotyp">
            <a:extLst>
              <a:ext uri="{FF2B5EF4-FFF2-40B4-BE49-F238E27FC236}">
                <a16:creationId xmlns:a16="http://schemas.microsoft.com/office/drawing/2014/main" id="{E096A06D-1720-4E7F-A344-E02634552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45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2022-11-10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8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5938" y="1520825"/>
            <a:ext cx="6961187" cy="3887788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Logotyp">
            <a:extLst>
              <a:ext uri="{FF2B5EF4-FFF2-40B4-BE49-F238E27FC236}">
                <a16:creationId xmlns:a16="http://schemas.microsoft.com/office/drawing/2014/main" id="{14FE62EA-E54D-467C-AE45-E1C04BB0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53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702" userDrawn="1">
          <p15:clr>
            <a:srgbClr val="FBAE40"/>
          </p15:clr>
        </p15:guide>
        <p15:guide id="2" pos="4929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rubrik och text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2022-11-10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061085-64EA-4932-B5F4-11BB02D4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ABB6999A-A64A-402A-B201-C637F8687D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8001"/>
          </a:xfrm>
          <a:solidFill>
            <a:schemeClr val="tx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78FF7F4-EC02-4041-BD70-EAE9DCE85E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Logotyp">
            <a:extLst>
              <a:ext uri="{FF2B5EF4-FFF2-40B4-BE49-F238E27FC236}">
                <a16:creationId xmlns:a16="http://schemas.microsoft.com/office/drawing/2014/main" id="{F33B3B12-8EDD-46C5-AE26-44A83EE57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37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kt, rubrik och text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8D49474-9473-4A14-A651-F36200100BD3}"/>
              </a:ext>
            </a:extLst>
          </p:cNvPr>
          <p:cNvSpPr/>
          <p:nvPr userDrawn="1"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000199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111250"/>
            <a:ext cx="4895850" cy="10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2480407"/>
            <a:ext cx="4895850" cy="29282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9" y="1111250"/>
            <a:ext cx="5219700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Logotyp">
            <a:extLst>
              <a:ext uri="{FF2B5EF4-FFF2-40B4-BE49-F238E27FC236}">
                <a16:creationId xmlns:a16="http://schemas.microsoft.com/office/drawing/2014/main" id="{ABDBFC6E-8F3A-4141-9A9B-E6F47DDF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E27381C-299D-40B0-9FA2-A8674C75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9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  <p15:guide id="4" pos="36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astartsida (färg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98E226-4457-4B40-A064-98A7BE685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364" y="1520825"/>
            <a:ext cx="4895850" cy="1816441"/>
          </a:xfrm>
        </p:spPr>
        <p:txBody>
          <a:bodyPr/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651AAEE3-BFF0-466A-AA22-80F8B05F03C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pPr/>
              <a:t>2022-11-10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7B6174C-9401-4601-8B6C-73E7CC22D9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FBC9A4-51BE-4295-B867-EA8188695A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7" name="Bild 16">
            <a:extLst>
              <a:ext uri="{FF2B5EF4-FFF2-40B4-BE49-F238E27FC236}">
                <a16:creationId xmlns:a16="http://schemas.microsoft.com/office/drawing/2014/main" id="{7FECC846-C87F-434C-87BB-80456FA59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246807D4-B7A0-4663-9404-F91AB8B04C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6413"/>
          </a:xfrm>
          <a:custGeom>
            <a:avLst/>
            <a:gdLst>
              <a:gd name="connsiteX0" fmla="*/ 0 w 6096000"/>
              <a:gd name="connsiteY0" fmla="*/ 0 h 6856413"/>
              <a:gd name="connsiteX1" fmla="*/ 6096000 w 6096000"/>
              <a:gd name="connsiteY1" fmla="*/ 0 h 6856413"/>
              <a:gd name="connsiteX2" fmla="*/ 6096000 w 6096000"/>
              <a:gd name="connsiteY2" fmla="*/ 2495550 h 6856413"/>
              <a:gd name="connsiteX3" fmla="*/ 4229099 w 6096000"/>
              <a:gd name="connsiteY3" fmla="*/ 2495550 h 6856413"/>
              <a:gd name="connsiteX4" fmla="*/ 4229099 w 6096000"/>
              <a:gd name="connsiteY4" fmla="*/ 2966419 h 6856413"/>
              <a:gd name="connsiteX5" fmla="*/ 5629274 w 6096000"/>
              <a:gd name="connsiteY5" fmla="*/ 2966419 h 6856413"/>
              <a:gd name="connsiteX6" fmla="*/ 5629274 w 6096000"/>
              <a:gd name="connsiteY6" fmla="*/ 4343400 h 6856413"/>
              <a:gd name="connsiteX7" fmla="*/ 6096000 w 6096000"/>
              <a:gd name="connsiteY7" fmla="*/ 4343400 h 6856413"/>
              <a:gd name="connsiteX8" fmla="*/ 6096000 w 6096000"/>
              <a:gd name="connsiteY8" fmla="*/ 6856413 h 6856413"/>
              <a:gd name="connsiteX9" fmla="*/ 0 w 6096000"/>
              <a:gd name="connsiteY9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6413">
                <a:moveTo>
                  <a:pt x="0" y="0"/>
                </a:moveTo>
                <a:lnTo>
                  <a:pt x="6096000" y="0"/>
                </a:lnTo>
                <a:lnTo>
                  <a:pt x="6096000" y="2495550"/>
                </a:lnTo>
                <a:lnTo>
                  <a:pt x="4229099" y="2495550"/>
                </a:lnTo>
                <a:lnTo>
                  <a:pt x="4229099" y="2966419"/>
                </a:lnTo>
                <a:lnTo>
                  <a:pt x="5629274" y="2966419"/>
                </a:lnTo>
                <a:lnTo>
                  <a:pt x="5629274" y="4343400"/>
                </a:lnTo>
                <a:lnTo>
                  <a:pt x="6096000" y="4343400"/>
                </a:lnTo>
                <a:lnTo>
                  <a:pt x="6096000" y="6856413"/>
                </a:lnTo>
                <a:lnTo>
                  <a:pt x="0" y="685641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01433A41-C488-469E-8A32-B1BBF19F6A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6364" y="3520735"/>
            <a:ext cx="4895850" cy="18878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19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06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/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86E248-B4D9-421C-B50F-76D9C586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CDD87C-16D8-445C-A4FE-C96CE5EE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54B0E-C854-4DA2-9166-2D46F8E0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962C590C-7AFD-4EF1-8A90-B576771E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3508" cy="6857396"/>
          </a:xfrm>
          <a:prstGeom prst="rect">
            <a:avLst/>
          </a:prstGeom>
          <a:gradFill>
            <a:gsLst>
              <a:gs pos="56000">
                <a:srgbClr val="4D7BA0"/>
              </a:gs>
              <a:gs pos="0">
                <a:srgbClr val="93BBD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E37AC6E0-D427-46D7-80D5-873C4462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2"/>
          <a:stretch/>
        </p:blipFill>
        <p:spPr>
          <a:xfrm>
            <a:off x="-1" y="6021831"/>
            <a:ext cx="11856061" cy="584332"/>
          </a:xfrm>
          <a:prstGeom prst="rect">
            <a:avLst/>
          </a:prstGeom>
        </p:spPr>
      </p:pic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69AA6BED-7A2A-4F1E-8AB9-E85B260326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3201" y="2639026"/>
            <a:ext cx="2876550" cy="18878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Ange dina kontaktuppgifter här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3DD11A6-A3B9-47F5-ABF3-96FA9CA52898}"/>
              </a:ext>
            </a:extLst>
          </p:cNvPr>
          <p:cNvSpPr txBox="1"/>
          <p:nvPr userDrawn="1"/>
        </p:nvSpPr>
        <p:spPr>
          <a:xfrm>
            <a:off x="6447344" y="2349584"/>
            <a:ext cx="40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Kontakta oss gärna</a:t>
            </a:r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42252E8F-3EA7-408E-88B5-04A193A9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79714" y="2349584"/>
            <a:ext cx="5115600" cy="1497524"/>
          </a:xfrm>
          <a:custGeom>
            <a:avLst/>
            <a:gdLst>
              <a:gd name="connsiteX0" fmla="*/ 1263943 w 3590311"/>
              <a:gd name="connsiteY0" fmla="*/ 743045 h 1051016"/>
              <a:gd name="connsiteX1" fmla="*/ 1263943 w 3590311"/>
              <a:gd name="connsiteY1" fmla="*/ 876164 h 1051016"/>
              <a:gd name="connsiteX2" fmla="*/ 1384925 w 3590311"/>
              <a:gd name="connsiteY2" fmla="*/ 876164 h 1051016"/>
              <a:gd name="connsiteX3" fmla="*/ 1443793 w 3590311"/>
              <a:gd name="connsiteY3" fmla="*/ 855719 h 1051016"/>
              <a:gd name="connsiteX4" fmla="*/ 1462096 w 3590311"/>
              <a:gd name="connsiteY4" fmla="*/ 811065 h 1051016"/>
              <a:gd name="connsiteX5" fmla="*/ 1379797 w 3590311"/>
              <a:gd name="connsiteY5" fmla="*/ 743045 h 1051016"/>
              <a:gd name="connsiteX6" fmla="*/ 2815997 w 3590311"/>
              <a:gd name="connsiteY6" fmla="*/ 502381 h 1051016"/>
              <a:gd name="connsiteX7" fmla="*/ 2656528 w 3590311"/>
              <a:gd name="connsiteY7" fmla="*/ 693394 h 1051016"/>
              <a:gd name="connsiteX8" fmla="*/ 2815673 w 3590311"/>
              <a:gd name="connsiteY8" fmla="*/ 880707 h 1051016"/>
              <a:gd name="connsiteX9" fmla="*/ 2971767 w 3590311"/>
              <a:gd name="connsiteY9" fmla="*/ 686774 h 1051016"/>
              <a:gd name="connsiteX10" fmla="*/ 2958786 w 3590311"/>
              <a:gd name="connsiteY10" fmla="*/ 598374 h 1051016"/>
              <a:gd name="connsiteX11" fmla="*/ 2815997 w 3590311"/>
              <a:gd name="connsiteY11" fmla="*/ 502381 h 1051016"/>
              <a:gd name="connsiteX12" fmla="*/ 1264982 w 3590311"/>
              <a:gd name="connsiteY12" fmla="*/ 482650 h 1051016"/>
              <a:gd name="connsiteX13" fmla="*/ 1264982 w 3590311"/>
              <a:gd name="connsiteY13" fmla="*/ 599477 h 1051016"/>
              <a:gd name="connsiteX14" fmla="*/ 1368828 w 3590311"/>
              <a:gd name="connsiteY14" fmla="*/ 599477 h 1051016"/>
              <a:gd name="connsiteX15" fmla="*/ 1443014 w 3590311"/>
              <a:gd name="connsiteY15" fmla="*/ 542167 h 1051016"/>
              <a:gd name="connsiteX16" fmla="*/ 1373956 w 3590311"/>
              <a:gd name="connsiteY16" fmla="*/ 482910 h 1051016"/>
              <a:gd name="connsiteX17" fmla="*/ 1989183 w 3590311"/>
              <a:gd name="connsiteY17" fmla="*/ 481872 h 1051016"/>
              <a:gd name="connsiteX18" fmla="*/ 1989183 w 3590311"/>
              <a:gd name="connsiteY18" fmla="*/ 641861 h 1051016"/>
              <a:gd name="connsiteX19" fmla="*/ 2062395 w 3590311"/>
              <a:gd name="connsiteY19" fmla="*/ 641861 h 1051016"/>
              <a:gd name="connsiteX20" fmla="*/ 2172083 w 3590311"/>
              <a:gd name="connsiteY20" fmla="*/ 562353 h 1051016"/>
              <a:gd name="connsiteX21" fmla="*/ 2061422 w 3590311"/>
              <a:gd name="connsiteY21" fmla="*/ 481872 h 1051016"/>
              <a:gd name="connsiteX22" fmla="*/ 1740406 w 3590311"/>
              <a:gd name="connsiteY22" fmla="*/ 338369 h 1051016"/>
              <a:gd name="connsiteX23" fmla="*/ 2097963 w 3590311"/>
              <a:gd name="connsiteY23" fmla="*/ 338369 h 1051016"/>
              <a:gd name="connsiteX24" fmla="*/ 2274697 w 3590311"/>
              <a:gd name="connsiteY24" fmla="*/ 359722 h 1051016"/>
              <a:gd name="connsiteX25" fmla="*/ 2398599 w 3590311"/>
              <a:gd name="connsiteY25" fmla="*/ 557550 h 1051016"/>
              <a:gd name="connsiteX26" fmla="*/ 2343755 w 3590311"/>
              <a:gd name="connsiteY26" fmla="*/ 695212 h 1051016"/>
              <a:gd name="connsiteX27" fmla="*/ 2251331 w 3590311"/>
              <a:gd name="connsiteY27" fmla="*/ 747589 h 1051016"/>
              <a:gd name="connsiteX28" fmla="*/ 2426053 w 3590311"/>
              <a:gd name="connsiteY28" fmla="*/ 1023886 h 1051016"/>
              <a:gd name="connsiteX29" fmla="*/ 2152936 w 3590311"/>
              <a:gd name="connsiteY29" fmla="*/ 1023886 h 1051016"/>
              <a:gd name="connsiteX30" fmla="*/ 2013782 w 3590311"/>
              <a:gd name="connsiteY30" fmla="*/ 782443 h 1051016"/>
              <a:gd name="connsiteX31" fmla="*/ 1989183 w 3590311"/>
              <a:gd name="connsiteY31" fmla="*/ 782443 h 1051016"/>
              <a:gd name="connsiteX32" fmla="*/ 1989183 w 3590311"/>
              <a:gd name="connsiteY32" fmla="*/ 1023886 h 1051016"/>
              <a:gd name="connsiteX33" fmla="*/ 1740406 w 3590311"/>
              <a:gd name="connsiteY33" fmla="*/ 1023886 h 1051016"/>
              <a:gd name="connsiteX34" fmla="*/ 1017308 w 3590311"/>
              <a:gd name="connsiteY34" fmla="*/ 337849 h 1051016"/>
              <a:gd name="connsiteX35" fmla="*/ 1441846 w 3590311"/>
              <a:gd name="connsiteY35" fmla="*/ 337849 h 1051016"/>
              <a:gd name="connsiteX36" fmla="*/ 1623577 w 3590311"/>
              <a:gd name="connsiteY36" fmla="*/ 393212 h 1051016"/>
              <a:gd name="connsiteX37" fmla="*/ 1672320 w 3590311"/>
              <a:gd name="connsiteY37" fmla="*/ 511792 h 1051016"/>
              <a:gd name="connsiteX38" fmla="*/ 1621565 w 3590311"/>
              <a:gd name="connsiteY38" fmla="*/ 632254 h 1051016"/>
              <a:gd name="connsiteX39" fmla="*/ 1560620 w 3590311"/>
              <a:gd name="connsiteY39" fmla="*/ 669184 h 1051016"/>
              <a:gd name="connsiteX40" fmla="*/ 1644996 w 3590311"/>
              <a:gd name="connsiteY40" fmla="*/ 710983 h 1051016"/>
              <a:gd name="connsiteX41" fmla="*/ 1692700 w 3590311"/>
              <a:gd name="connsiteY41" fmla="*/ 827810 h 1051016"/>
              <a:gd name="connsiteX42" fmla="*/ 1639933 w 3590311"/>
              <a:gd name="connsiteY42" fmla="*/ 967744 h 1051016"/>
              <a:gd name="connsiteX43" fmla="*/ 1456060 w 3590311"/>
              <a:gd name="connsiteY43" fmla="*/ 1024145 h 1051016"/>
              <a:gd name="connsiteX44" fmla="*/ 1017308 w 3590311"/>
              <a:gd name="connsiteY44" fmla="*/ 1024145 h 1051016"/>
              <a:gd name="connsiteX45" fmla="*/ 700511 w 3590311"/>
              <a:gd name="connsiteY45" fmla="*/ 335383 h 1051016"/>
              <a:gd name="connsiteX46" fmla="*/ 947146 w 3590311"/>
              <a:gd name="connsiteY46" fmla="*/ 335383 h 1051016"/>
              <a:gd name="connsiteX47" fmla="*/ 947146 w 3590311"/>
              <a:gd name="connsiteY47" fmla="*/ 1023367 h 1051016"/>
              <a:gd name="connsiteX48" fmla="*/ 700511 w 3590311"/>
              <a:gd name="connsiteY48" fmla="*/ 1023367 h 1051016"/>
              <a:gd name="connsiteX49" fmla="*/ 0 w 3590311"/>
              <a:gd name="connsiteY49" fmla="*/ 334669 h 1051016"/>
              <a:gd name="connsiteX50" fmla="*/ 639176 w 3590311"/>
              <a:gd name="connsiteY50" fmla="*/ 334669 h 1051016"/>
              <a:gd name="connsiteX51" fmla="*/ 639176 w 3590311"/>
              <a:gd name="connsiteY51" fmla="*/ 527175 h 1051016"/>
              <a:gd name="connsiteX52" fmla="*/ 442257 w 3590311"/>
              <a:gd name="connsiteY52" fmla="*/ 527175 h 1051016"/>
              <a:gd name="connsiteX53" fmla="*/ 442257 w 3590311"/>
              <a:gd name="connsiteY53" fmla="*/ 1024405 h 1051016"/>
              <a:gd name="connsiteX54" fmla="*/ 196919 w 3590311"/>
              <a:gd name="connsiteY54" fmla="*/ 1024405 h 1051016"/>
              <a:gd name="connsiteX55" fmla="*/ 196919 w 3590311"/>
              <a:gd name="connsiteY55" fmla="*/ 527175 h 1051016"/>
              <a:gd name="connsiteX56" fmla="*/ 0 w 3590311"/>
              <a:gd name="connsiteY56" fmla="*/ 527175 h 1051016"/>
              <a:gd name="connsiteX57" fmla="*/ 2815932 w 3590311"/>
              <a:gd name="connsiteY57" fmla="*/ 333241 h 1051016"/>
              <a:gd name="connsiteX58" fmla="*/ 3201268 w 3590311"/>
              <a:gd name="connsiteY58" fmla="*/ 686904 h 1051016"/>
              <a:gd name="connsiteX59" fmla="*/ 2811843 w 3590311"/>
              <a:gd name="connsiteY59" fmla="*/ 1051016 h 1051016"/>
              <a:gd name="connsiteX60" fmla="*/ 2428260 w 3590311"/>
              <a:gd name="connsiteY60" fmla="*/ 694497 h 1051016"/>
              <a:gd name="connsiteX61" fmla="*/ 2815932 w 3590311"/>
              <a:gd name="connsiteY61" fmla="*/ 333241 h 1051016"/>
              <a:gd name="connsiteX62" fmla="*/ 2486421 w 3590311"/>
              <a:gd name="connsiteY62" fmla="*/ 0 h 1051016"/>
              <a:gd name="connsiteX63" fmla="*/ 3590311 w 3590311"/>
              <a:gd name="connsiteY63" fmla="*/ 0 h 1051016"/>
              <a:gd name="connsiteX64" fmla="*/ 3590311 w 3590311"/>
              <a:gd name="connsiteY64" fmla="*/ 1024187 h 1051016"/>
              <a:gd name="connsiteX65" fmla="*/ 3314338 w 3590311"/>
              <a:gd name="connsiteY65" fmla="*/ 1024187 h 1051016"/>
              <a:gd name="connsiteX66" fmla="*/ 3314338 w 3590311"/>
              <a:gd name="connsiteY66" fmla="*/ 220804 h 1051016"/>
              <a:gd name="connsiteX67" fmla="*/ 2486421 w 3590311"/>
              <a:gd name="connsiteY67" fmla="*/ 220804 h 10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90311" h="1051016">
                <a:moveTo>
                  <a:pt x="1263943" y="743045"/>
                </a:moveTo>
                <a:lnTo>
                  <a:pt x="1263943" y="876164"/>
                </a:lnTo>
                <a:lnTo>
                  <a:pt x="1384925" y="876164"/>
                </a:lnTo>
                <a:cubicBezTo>
                  <a:pt x="1405175" y="875190"/>
                  <a:pt x="1426528" y="874217"/>
                  <a:pt x="1443793" y="855719"/>
                </a:cubicBezTo>
                <a:cubicBezTo>
                  <a:pt x="1455638" y="843893"/>
                  <a:pt x="1462233" y="827802"/>
                  <a:pt x="1462096" y="811065"/>
                </a:cubicBezTo>
                <a:cubicBezTo>
                  <a:pt x="1462096" y="746940"/>
                  <a:pt x="1401151" y="744019"/>
                  <a:pt x="1379797" y="743045"/>
                </a:cubicBezTo>
                <a:close/>
                <a:moveTo>
                  <a:pt x="2815997" y="502381"/>
                </a:moveTo>
                <a:cubicBezTo>
                  <a:pt x="2715071" y="502576"/>
                  <a:pt x="2656528" y="554824"/>
                  <a:pt x="2656528" y="693394"/>
                </a:cubicBezTo>
                <a:cubicBezTo>
                  <a:pt x="2656528" y="810221"/>
                  <a:pt x="2707542" y="880707"/>
                  <a:pt x="2815673" y="880707"/>
                </a:cubicBezTo>
                <a:cubicBezTo>
                  <a:pt x="2907447" y="880707"/>
                  <a:pt x="2971767" y="813207"/>
                  <a:pt x="2971767" y="686774"/>
                </a:cubicBezTo>
                <a:cubicBezTo>
                  <a:pt x="2972849" y="656763"/>
                  <a:pt x="2968450" y="626807"/>
                  <a:pt x="2958786" y="598374"/>
                </a:cubicBezTo>
                <a:cubicBezTo>
                  <a:pt x="2924063" y="505237"/>
                  <a:pt x="2836312" y="502381"/>
                  <a:pt x="2815997" y="502381"/>
                </a:cubicBezTo>
                <a:close/>
                <a:moveTo>
                  <a:pt x="1264982" y="482650"/>
                </a:moveTo>
                <a:lnTo>
                  <a:pt x="1264982" y="599477"/>
                </a:lnTo>
                <a:lnTo>
                  <a:pt x="1368828" y="599477"/>
                </a:lnTo>
                <a:cubicBezTo>
                  <a:pt x="1390182" y="599477"/>
                  <a:pt x="1443014" y="599477"/>
                  <a:pt x="1443014" y="542167"/>
                </a:cubicBezTo>
                <a:cubicBezTo>
                  <a:pt x="1443014" y="484857"/>
                  <a:pt x="1394271" y="483753"/>
                  <a:pt x="1373956" y="482910"/>
                </a:cubicBezTo>
                <a:close/>
                <a:moveTo>
                  <a:pt x="1989183" y="481872"/>
                </a:moveTo>
                <a:lnTo>
                  <a:pt x="1989183" y="641861"/>
                </a:lnTo>
                <a:lnTo>
                  <a:pt x="2062395" y="641861"/>
                </a:lnTo>
                <a:cubicBezTo>
                  <a:pt x="2099975" y="641861"/>
                  <a:pt x="2172083" y="639913"/>
                  <a:pt x="2172083" y="562353"/>
                </a:cubicBezTo>
                <a:cubicBezTo>
                  <a:pt x="2172083" y="483819"/>
                  <a:pt x="2101013" y="481872"/>
                  <a:pt x="2061422" y="481872"/>
                </a:cubicBezTo>
                <a:close/>
                <a:moveTo>
                  <a:pt x="1740406" y="338369"/>
                </a:moveTo>
                <a:lnTo>
                  <a:pt x="2097963" y="338369"/>
                </a:lnTo>
                <a:cubicBezTo>
                  <a:pt x="2165982" y="338369"/>
                  <a:pt x="2231016" y="342263"/>
                  <a:pt x="2274697" y="359722"/>
                </a:cubicBezTo>
                <a:cubicBezTo>
                  <a:pt x="2370171" y="398665"/>
                  <a:pt x="2398599" y="491608"/>
                  <a:pt x="2398599" y="557550"/>
                </a:cubicBezTo>
                <a:cubicBezTo>
                  <a:pt x="2398599" y="583512"/>
                  <a:pt x="2395548" y="644781"/>
                  <a:pt x="2343755" y="695212"/>
                </a:cubicBezTo>
                <a:cubicBezTo>
                  <a:pt x="2315327" y="724289"/>
                  <a:pt x="2284822" y="734998"/>
                  <a:pt x="2251331" y="747589"/>
                </a:cubicBezTo>
                <a:lnTo>
                  <a:pt x="2426053" y="1023886"/>
                </a:lnTo>
                <a:lnTo>
                  <a:pt x="2152936" y="1023886"/>
                </a:lnTo>
                <a:lnTo>
                  <a:pt x="2013782" y="782443"/>
                </a:lnTo>
                <a:lnTo>
                  <a:pt x="1989183" y="782443"/>
                </a:lnTo>
                <a:lnTo>
                  <a:pt x="1989183" y="1023886"/>
                </a:lnTo>
                <a:lnTo>
                  <a:pt x="1740406" y="1023886"/>
                </a:lnTo>
                <a:close/>
                <a:moveTo>
                  <a:pt x="1017308" y="337849"/>
                </a:moveTo>
                <a:lnTo>
                  <a:pt x="1441846" y="337849"/>
                </a:lnTo>
                <a:cubicBezTo>
                  <a:pt x="1486565" y="339796"/>
                  <a:pt x="1569772" y="342652"/>
                  <a:pt x="1623577" y="393212"/>
                </a:cubicBezTo>
                <a:cubicBezTo>
                  <a:pt x="1656029" y="422354"/>
                  <a:pt x="1672320" y="468047"/>
                  <a:pt x="1672320" y="511792"/>
                </a:cubicBezTo>
                <a:cubicBezTo>
                  <a:pt x="1672391" y="557158"/>
                  <a:pt x="1654080" y="600617"/>
                  <a:pt x="1621565" y="632254"/>
                </a:cubicBezTo>
                <a:cubicBezTo>
                  <a:pt x="1602094" y="650752"/>
                  <a:pt x="1583986" y="658216"/>
                  <a:pt x="1560620" y="669184"/>
                </a:cubicBezTo>
                <a:cubicBezTo>
                  <a:pt x="1590087" y="676973"/>
                  <a:pt x="1616503" y="683788"/>
                  <a:pt x="1644996" y="710983"/>
                </a:cubicBezTo>
                <a:cubicBezTo>
                  <a:pt x="1685626" y="748887"/>
                  <a:pt x="1692700" y="793541"/>
                  <a:pt x="1692700" y="827810"/>
                </a:cubicBezTo>
                <a:cubicBezTo>
                  <a:pt x="1692700" y="879344"/>
                  <a:pt x="1676474" y="932760"/>
                  <a:pt x="1639933" y="967744"/>
                </a:cubicBezTo>
                <a:cubicBezTo>
                  <a:pt x="1586063" y="1020251"/>
                  <a:pt x="1511942" y="1022198"/>
                  <a:pt x="1456060" y="1024145"/>
                </a:cubicBezTo>
                <a:lnTo>
                  <a:pt x="1017308" y="1024145"/>
                </a:lnTo>
                <a:close/>
                <a:moveTo>
                  <a:pt x="700511" y="335383"/>
                </a:moveTo>
                <a:lnTo>
                  <a:pt x="947146" y="335383"/>
                </a:lnTo>
                <a:lnTo>
                  <a:pt x="947146" y="1023367"/>
                </a:lnTo>
                <a:lnTo>
                  <a:pt x="700511" y="1023367"/>
                </a:lnTo>
                <a:close/>
                <a:moveTo>
                  <a:pt x="0" y="334669"/>
                </a:moveTo>
                <a:lnTo>
                  <a:pt x="639176" y="334669"/>
                </a:lnTo>
                <a:lnTo>
                  <a:pt x="639176" y="527175"/>
                </a:lnTo>
                <a:lnTo>
                  <a:pt x="442257" y="527175"/>
                </a:lnTo>
                <a:lnTo>
                  <a:pt x="442257" y="1024405"/>
                </a:lnTo>
                <a:lnTo>
                  <a:pt x="196919" y="1024405"/>
                </a:lnTo>
                <a:lnTo>
                  <a:pt x="196919" y="527175"/>
                </a:lnTo>
                <a:lnTo>
                  <a:pt x="0" y="527175"/>
                </a:lnTo>
                <a:close/>
                <a:moveTo>
                  <a:pt x="2815932" y="333241"/>
                </a:moveTo>
                <a:cubicBezTo>
                  <a:pt x="3100277" y="333306"/>
                  <a:pt x="3201268" y="527239"/>
                  <a:pt x="3201268" y="686904"/>
                </a:cubicBezTo>
                <a:cubicBezTo>
                  <a:pt x="3201268" y="857082"/>
                  <a:pt x="3094176" y="1051016"/>
                  <a:pt x="2811843" y="1051016"/>
                </a:cubicBezTo>
                <a:cubicBezTo>
                  <a:pt x="2517049" y="1051016"/>
                  <a:pt x="2428260" y="847541"/>
                  <a:pt x="2428260" y="694497"/>
                </a:cubicBezTo>
                <a:cubicBezTo>
                  <a:pt x="2428260" y="502511"/>
                  <a:pt x="2555796" y="333241"/>
                  <a:pt x="2815932" y="333241"/>
                </a:cubicBezTo>
                <a:close/>
                <a:moveTo>
                  <a:pt x="2486421" y="0"/>
                </a:moveTo>
                <a:lnTo>
                  <a:pt x="3590311" y="0"/>
                </a:lnTo>
                <a:lnTo>
                  <a:pt x="3590311" y="1024187"/>
                </a:lnTo>
                <a:lnTo>
                  <a:pt x="3314338" y="1024187"/>
                </a:lnTo>
                <a:lnTo>
                  <a:pt x="3314338" y="220804"/>
                </a:lnTo>
                <a:lnTo>
                  <a:pt x="2486421" y="220804"/>
                </a:lnTo>
                <a:close/>
              </a:path>
            </a:pathLst>
          </a:custGeom>
          <a:solidFill>
            <a:schemeClr val="bg1"/>
          </a:solidFill>
          <a:ln w="6476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1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840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DD24C3-064E-4604-8908-A059961439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1520825"/>
            <a:ext cx="5400676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F481E8B-9CAD-4176-A81F-905533111E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75388" y="1520825"/>
            <a:ext cx="5395119" cy="3887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skriva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00326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55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3F1EB-4B15-4D96-9AE6-7C9B9ED3B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34950"/>
            <a:ext cx="6948487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skriva 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49D8971-4829-4FC1-BEFE-6A7E4F2C425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520825"/>
            <a:ext cx="6961187" cy="388778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F2D1409-2A9D-4D97-BF00-EFD95C004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4788" y="1520825"/>
            <a:ext cx="3527425" cy="3887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373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9" userDrawn="1">
          <p15:clr>
            <a:srgbClr val="FBAE40"/>
          </p15:clr>
        </p15:guide>
        <p15:guide id="2" pos="470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1111250"/>
            <a:ext cx="4787900" cy="10699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962AA37-E5A7-4009-BCA4-C1DB506C66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6096001" cy="685714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64313" y="2480407"/>
            <a:ext cx="4787900" cy="2928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103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, rubrik och text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4D9925-D6FE-4505-9A79-9F5DF7C3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6D4500-7B7A-4E65-9304-714D36C7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439" y="5761724"/>
            <a:ext cx="4181174" cy="18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F8F3-D121-4647-A81E-DA25D10D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2">
            <a:extLst>
              <a:ext uri="{FF2B5EF4-FFF2-40B4-BE49-F238E27FC236}">
                <a16:creationId xmlns:a16="http://schemas.microsoft.com/office/drawing/2014/main" id="{AB8E5F54-6B56-4B9C-AD27-6DD2ED10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111250"/>
            <a:ext cx="5076826" cy="10699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1" name="Platshållare för text 11">
            <a:extLst>
              <a:ext uri="{FF2B5EF4-FFF2-40B4-BE49-F238E27FC236}">
                <a16:creationId xmlns:a16="http://schemas.microsoft.com/office/drawing/2014/main" id="{7DCC62F7-A009-42BC-8396-EFA2CA8F3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2480407"/>
            <a:ext cx="5076826" cy="29282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3A4099AB-CF02-4C56-98C9-5FD2C0771A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1111250"/>
            <a:ext cx="5400675" cy="42973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för att lägga till text eller objekt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543866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47CBA-48A8-48D5-B948-20088E16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90A99E-74DB-4971-988B-62F9F0EE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1B9C-2487-4771-9FE1-11966026EA20}" type="datetimeFigureOut">
              <a:rPr lang="sv-SE" smtClean="0"/>
              <a:t>2022-11-10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6CAF3B-D86E-406D-BCF6-BC136F9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8FADD1-20A2-42E8-ADA9-E99E8232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668B-B223-40BD-BB8B-DE84384436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8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4BEA69CE-ADAB-4667-A26B-9435B808E6A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-1"/>
            <a:ext cx="12192000" cy="6857143"/>
          </a:xfrm>
          <a:custGeom>
            <a:avLst/>
            <a:gdLst>
              <a:gd name="connsiteX0" fmla="*/ 11361427 w 12192000"/>
              <a:gd name="connsiteY0" fmla="*/ 441824 h 6857143"/>
              <a:gd name="connsiteX1" fmla="*/ 11361427 w 12192000"/>
              <a:gd name="connsiteY1" fmla="*/ 545874 h 6857143"/>
              <a:gd name="connsiteX2" fmla="*/ 11469455 w 12192000"/>
              <a:gd name="connsiteY2" fmla="*/ 545874 h 6857143"/>
              <a:gd name="connsiteX3" fmla="*/ 11469455 w 12192000"/>
              <a:gd name="connsiteY3" fmla="*/ 817087 h 6857143"/>
              <a:gd name="connsiteX4" fmla="*/ 11603204 w 12192000"/>
              <a:gd name="connsiteY4" fmla="*/ 817087 h 6857143"/>
              <a:gd name="connsiteX5" fmla="*/ 11603204 w 12192000"/>
              <a:gd name="connsiteY5" fmla="*/ 545874 h 6857143"/>
              <a:gd name="connsiteX6" fmla="*/ 11711232 w 12192000"/>
              <a:gd name="connsiteY6" fmla="*/ 545874 h 6857143"/>
              <a:gd name="connsiteX7" fmla="*/ 11711232 w 12192000"/>
              <a:gd name="connsiteY7" fmla="*/ 441824 h 6857143"/>
              <a:gd name="connsiteX8" fmla="*/ 11361428 w 12192000"/>
              <a:gd name="connsiteY8" fmla="*/ 260344 h 6857143"/>
              <a:gd name="connsiteX9" fmla="*/ 11361428 w 12192000"/>
              <a:gd name="connsiteY9" fmla="*/ 377822 h 6857143"/>
              <a:gd name="connsiteX10" fmla="*/ 11801957 w 12192000"/>
              <a:gd name="connsiteY10" fmla="*/ 377822 h 6857143"/>
              <a:gd name="connsiteX11" fmla="*/ 11801957 w 12192000"/>
              <a:gd name="connsiteY11" fmla="*/ 817087 h 6857143"/>
              <a:gd name="connsiteX12" fmla="*/ 11950469 w 12192000"/>
              <a:gd name="connsiteY12" fmla="*/ 817087 h 6857143"/>
              <a:gd name="connsiteX13" fmla="*/ 11950469 w 12192000"/>
              <a:gd name="connsiteY13" fmla="*/ 260344 h 6857143"/>
              <a:gd name="connsiteX14" fmla="*/ 0 w 12192000"/>
              <a:gd name="connsiteY14" fmla="*/ 0 h 6857143"/>
              <a:gd name="connsiteX15" fmla="*/ 12192000 w 12192000"/>
              <a:gd name="connsiteY15" fmla="*/ 0 h 6857143"/>
              <a:gd name="connsiteX16" fmla="*/ 12192000 w 12192000"/>
              <a:gd name="connsiteY16" fmla="*/ 6857143 h 6857143"/>
              <a:gd name="connsiteX17" fmla="*/ 0 w 12192000"/>
              <a:gd name="connsiteY17" fmla="*/ 6857143 h 685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7143">
                <a:moveTo>
                  <a:pt x="11361427" y="441824"/>
                </a:moveTo>
                <a:lnTo>
                  <a:pt x="11361427" y="545874"/>
                </a:lnTo>
                <a:lnTo>
                  <a:pt x="11469455" y="545874"/>
                </a:lnTo>
                <a:lnTo>
                  <a:pt x="11469455" y="817087"/>
                </a:lnTo>
                <a:lnTo>
                  <a:pt x="11603204" y="817087"/>
                </a:lnTo>
                <a:lnTo>
                  <a:pt x="11603204" y="545874"/>
                </a:lnTo>
                <a:lnTo>
                  <a:pt x="11711232" y="545874"/>
                </a:lnTo>
                <a:lnTo>
                  <a:pt x="11711232" y="441824"/>
                </a:lnTo>
                <a:close/>
                <a:moveTo>
                  <a:pt x="11361428" y="260344"/>
                </a:moveTo>
                <a:lnTo>
                  <a:pt x="11361428" y="377822"/>
                </a:lnTo>
                <a:lnTo>
                  <a:pt x="11801957" y="377822"/>
                </a:lnTo>
                <a:lnTo>
                  <a:pt x="11801957" y="817087"/>
                </a:lnTo>
                <a:lnTo>
                  <a:pt x="11950469" y="817087"/>
                </a:lnTo>
                <a:lnTo>
                  <a:pt x="11950469" y="2603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143"/>
                </a:lnTo>
                <a:lnTo>
                  <a:pt x="0" y="68571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019CCA-4FA2-423E-8E40-0E1386B5C5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2022-11-10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3D06DC2-31D6-4662-A692-040688247E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5DA0E3F9-6269-468D-AB7E-4F17534429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A43580B5-B079-4530-B79C-DE0CD111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9654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>
          <p15:clr>
            <a:srgbClr val="FBAE40"/>
          </p15:clr>
        </p15:guide>
        <p15:guide id="2" pos="3840">
          <p15:clr>
            <a:srgbClr val="FBAE40"/>
          </p15:clr>
        </p15:guide>
        <p15:guide id="3" pos="71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/Film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ogotyp">
            <a:extLst>
              <a:ext uri="{FF2B5EF4-FFF2-40B4-BE49-F238E27FC236}">
                <a16:creationId xmlns:a16="http://schemas.microsoft.com/office/drawing/2014/main" id="{B372500E-C18C-46B7-B797-A2691975E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8098DC8-9E8F-4399-A2B4-5A556707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media 7">
            <a:extLst>
              <a:ext uri="{FF2B5EF4-FFF2-40B4-BE49-F238E27FC236}">
                <a16:creationId xmlns:a16="http://schemas.microsoft.com/office/drawing/2014/main" id="{377BB1DF-30C0-46B2-B791-BE5715EBF7D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15938" y="1520825"/>
            <a:ext cx="8675687" cy="50323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</a:p>
        </p:txBody>
      </p:sp>
    </p:spTree>
    <p:extLst>
      <p:ext uri="{BB962C8B-B14F-4D97-AF65-F5344CB8AC3E}">
        <p14:creationId xmlns:p14="http://schemas.microsoft.com/office/powerpoint/2010/main" val="4261117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77F1F7-CEA0-4538-B535-32896796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34950"/>
            <a:ext cx="8675688" cy="106997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AC1AA8E-B56B-48E7-9EE0-2A06FAD1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20825"/>
            <a:ext cx="8675687" cy="38877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8BA9E8-8336-4409-85CC-9EB7677C7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7" y="5756877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FC1B9C-2487-4771-9FE1-11966026EA20}" type="datetimeFigureOut">
              <a:rPr lang="sv-SE" smtClean="0"/>
              <a:pPr/>
              <a:t>2022-11-10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969A1D-00CF-4FC2-9D04-8112B650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5439" y="5761724"/>
            <a:ext cx="41796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9D79E8-38BE-4BA1-8D16-4CF140044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7" y="5980217"/>
            <a:ext cx="418829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E92668B-B223-40BD-BB8B-DE843844361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Designelement">
            <a:extLst>
              <a:ext uri="{FF2B5EF4-FFF2-40B4-BE49-F238E27FC236}">
                <a16:creationId xmlns:a16="http://schemas.microsoft.com/office/drawing/2014/main" id="{0A281A8B-01D3-4C40-9C0C-B77DA5F5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362"/>
          <a:stretch/>
        </p:blipFill>
        <p:spPr>
          <a:xfrm>
            <a:off x="0" y="6019786"/>
            <a:ext cx="11856062" cy="584332"/>
          </a:xfrm>
          <a:prstGeom prst="rect">
            <a:avLst/>
          </a:prstGeom>
        </p:spPr>
      </p:pic>
      <p:sp>
        <p:nvSpPr>
          <p:cNvPr id="10" name="Logotyp">
            <a:extLst>
              <a:ext uri="{FF2B5EF4-FFF2-40B4-BE49-F238E27FC236}">
                <a16:creationId xmlns:a16="http://schemas.microsoft.com/office/drawing/2014/main" id="{59783215-15A8-412D-A290-DB5E4185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1361426" y="260343"/>
            <a:ext cx="589042" cy="556743"/>
          </a:xfrm>
          <a:custGeom>
            <a:avLst/>
            <a:gdLst>
              <a:gd name="connsiteX0" fmla="*/ 0 w 589042"/>
              <a:gd name="connsiteY0" fmla="*/ 181480 h 556743"/>
              <a:gd name="connsiteX1" fmla="*/ 349805 w 589042"/>
              <a:gd name="connsiteY1" fmla="*/ 181480 h 556743"/>
              <a:gd name="connsiteX2" fmla="*/ 349805 w 589042"/>
              <a:gd name="connsiteY2" fmla="*/ 285530 h 556743"/>
              <a:gd name="connsiteX3" fmla="*/ 241777 w 589042"/>
              <a:gd name="connsiteY3" fmla="*/ 285530 h 556743"/>
              <a:gd name="connsiteX4" fmla="*/ 241777 w 589042"/>
              <a:gd name="connsiteY4" fmla="*/ 556743 h 556743"/>
              <a:gd name="connsiteX5" fmla="*/ 108028 w 589042"/>
              <a:gd name="connsiteY5" fmla="*/ 556743 h 556743"/>
              <a:gd name="connsiteX6" fmla="*/ 108028 w 589042"/>
              <a:gd name="connsiteY6" fmla="*/ 285530 h 556743"/>
              <a:gd name="connsiteX7" fmla="*/ 0 w 589042"/>
              <a:gd name="connsiteY7" fmla="*/ 285530 h 556743"/>
              <a:gd name="connsiteX8" fmla="*/ 1 w 589042"/>
              <a:gd name="connsiteY8" fmla="*/ 0 h 556743"/>
              <a:gd name="connsiteX9" fmla="*/ 589042 w 589042"/>
              <a:gd name="connsiteY9" fmla="*/ 0 h 556743"/>
              <a:gd name="connsiteX10" fmla="*/ 589042 w 589042"/>
              <a:gd name="connsiteY10" fmla="*/ 556743 h 556743"/>
              <a:gd name="connsiteX11" fmla="*/ 440530 w 589042"/>
              <a:gd name="connsiteY11" fmla="*/ 556743 h 556743"/>
              <a:gd name="connsiteX12" fmla="*/ 440530 w 589042"/>
              <a:gd name="connsiteY12" fmla="*/ 117478 h 556743"/>
              <a:gd name="connsiteX13" fmla="*/ 1 w 589042"/>
              <a:gd name="connsiteY13" fmla="*/ 117478 h 55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042" h="556743">
                <a:moveTo>
                  <a:pt x="0" y="181480"/>
                </a:moveTo>
                <a:lnTo>
                  <a:pt x="349805" y="181480"/>
                </a:lnTo>
                <a:lnTo>
                  <a:pt x="349805" y="285530"/>
                </a:lnTo>
                <a:lnTo>
                  <a:pt x="241777" y="285530"/>
                </a:lnTo>
                <a:lnTo>
                  <a:pt x="241777" y="556743"/>
                </a:lnTo>
                <a:lnTo>
                  <a:pt x="108028" y="556743"/>
                </a:lnTo>
                <a:lnTo>
                  <a:pt x="108028" y="285530"/>
                </a:lnTo>
                <a:lnTo>
                  <a:pt x="0" y="285530"/>
                </a:lnTo>
                <a:close/>
                <a:moveTo>
                  <a:pt x="1" y="0"/>
                </a:moveTo>
                <a:lnTo>
                  <a:pt x="589042" y="0"/>
                </a:lnTo>
                <a:lnTo>
                  <a:pt x="589042" y="556743"/>
                </a:lnTo>
                <a:lnTo>
                  <a:pt x="440530" y="556743"/>
                </a:lnTo>
                <a:lnTo>
                  <a:pt x="440530" y="117478"/>
                </a:lnTo>
                <a:lnTo>
                  <a:pt x="1" y="11747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95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1" r:id="rId4"/>
    <p:sldLayoutId id="2147483664" r:id="rId5"/>
    <p:sldLayoutId id="2147483665" r:id="rId6"/>
    <p:sldLayoutId id="2147483654" r:id="rId7"/>
    <p:sldLayoutId id="2147483669" r:id="rId8"/>
    <p:sldLayoutId id="2147483670" r:id="rId9"/>
    <p:sldLayoutId id="2147483674" r:id="rId10"/>
    <p:sldLayoutId id="2147483660" r:id="rId11"/>
    <p:sldLayoutId id="2147483668" r:id="rId12"/>
    <p:sldLayoutId id="2147483672" r:id="rId13"/>
    <p:sldLayoutId id="2147483662" r:id="rId14"/>
    <p:sldLayoutId id="2147483663" r:id="rId15"/>
    <p:sldLayoutId id="2147483666" r:id="rId16"/>
    <p:sldLayoutId id="2147483671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●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822" userDrawn="1">
          <p15:clr>
            <a:srgbClr val="F26B43"/>
          </p15:clr>
        </p15:guide>
        <p15:guide id="6" orient="horz" pos="148" userDrawn="1">
          <p15:clr>
            <a:srgbClr val="F26B43"/>
          </p15:clr>
        </p15:guide>
        <p15:guide id="7" orient="horz" pos="340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pos="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sertedImage">
            <a:extLst>
              <a:ext uri="{FF2B5EF4-FFF2-40B4-BE49-F238E27FC236}">
                <a16:creationId xmlns:a16="http://schemas.microsoft.com/office/drawing/2014/main" id="{37AA32F4-C835-448D-A878-6A0A83C1A5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9D2D358-AEEB-4841-9CBB-2A79C6A4F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Budget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CCB55FC-0B17-485D-91BA-C00175EDD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Presentation av </a:t>
            </a:r>
          </a:p>
          <a:p>
            <a:r>
              <a:rPr lang="sv-SE" dirty="0"/>
              <a:t>Budgetprocessen</a:t>
            </a:r>
          </a:p>
          <a:p>
            <a:r>
              <a:rPr lang="sv-SE" dirty="0"/>
              <a:t>I Tibro kommun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546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FA2373-C967-48DD-971C-B89B5AADF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14710"/>
            <a:ext cx="8229600" cy="46172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Lägg en realistisk budget utifrån tilldelad budgetram.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Planera och beräkna kostnader och intäkter för din verksamhet för kommande år.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Använd erfarenhetsvärden och ta lärdom av och analysera  budgetavvikelser från tidigare år. Är avvikelsen en trend eller en engångsföreteelse – </a:t>
            </a:r>
            <a:br>
              <a:rPr lang="sv-SE" sz="1800" dirty="0"/>
            </a:br>
            <a:r>
              <a:rPr lang="sv-SE" sz="1800" dirty="0"/>
              <a:t>justera budgeten därefter.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Se över gällande avtal och vilka kostnader och intäkter de genererar över året. Tex samarbetsavtal, licenser, hyror.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403C4AE-BEFA-4118-87F7-A48BDF31A0D5}"/>
              </a:ext>
            </a:extLst>
          </p:cNvPr>
          <p:cNvSpPr/>
          <p:nvPr/>
        </p:nvSpPr>
        <p:spPr>
          <a:xfrm>
            <a:off x="4525523" y="257738"/>
            <a:ext cx="2095798" cy="12719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Planera och </a:t>
            </a:r>
            <a:r>
              <a:rPr lang="sv-SE" dirty="0">
                <a:solidFill>
                  <a:prstClr val="white"/>
                </a:solidFill>
                <a:cs typeface="Calibri"/>
              </a:rPr>
              <a:t>beräkna - Detaljbudgetering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82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FA2373-C967-48DD-971C-B89B5AADF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84840"/>
            <a:ext cx="8229600" cy="46172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/>
              <a:t>Budgetera oundvikliga kostnader först, därefter övriga kostnader inom budgetramen.</a:t>
            </a:r>
            <a:br>
              <a:rPr lang="sv-SE" sz="1800" dirty="0"/>
            </a:br>
            <a:endParaRPr lang="sv-SE" sz="1800" dirty="0"/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/>
              <a:t>Viktigt med underlag eller kalkyler för större budgetposter exempelvis;</a:t>
            </a:r>
          </a:p>
          <a:p>
            <a:pPr lvl="2">
              <a:buFont typeface="Arial" panose="020B0604020202020204" pitchFamily="34" charset="0"/>
              <a:buChar char="•"/>
              <a:tabLst>
                <a:tab pos="2246313" algn="l"/>
                <a:tab pos="4127500" algn="l"/>
              </a:tabLst>
            </a:pPr>
            <a:r>
              <a:rPr lang="sv-SE" dirty="0"/>
              <a:t>Personalkostnader – beräkningsfil</a:t>
            </a:r>
          </a:p>
          <a:p>
            <a:pPr lvl="2">
              <a:buFont typeface="Arial" panose="020B0604020202020204" pitchFamily="34" charset="0"/>
              <a:buChar char="•"/>
              <a:tabLst>
                <a:tab pos="2246313" algn="l"/>
                <a:tab pos="4127500" algn="l"/>
              </a:tabLst>
            </a:pPr>
            <a:r>
              <a:rPr lang="sv-SE" dirty="0"/>
              <a:t>Investeringar-investeringskalkyl</a:t>
            </a:r>
          </a:p>
          <a:p>
            <a:pPr lvl="2">
              <a:buFont typeface="Arial" panose="020B0604020202020204" pitchFamily="34" charset="0"/>
              <a:buChar char="•"/>
              <a:tabLst>
                <a:tab pos="2246313" algn="l"/>
                <a:tab pos="4127500" algn="l"/>
              </a:tabLst>
            </a:pPr>
            <a:r>
              <a:rPr lang="sv-SE" dirty="0"/>
              <a:t>Avtal för hyror, köp, försäljningar</a:t>
            </a:r>
          </a:p>
          <a:p>
            <a:pPr lvl="2">
              <a:buFont typeface="Arial" panose="020B0604020202020204" pitchFamily="34" charset="0"/>
              <a:buChar char="•"/>
              <a:tabLst>
                <a:tab pos="2246313" algn="l"/>
                <a:tab pos="4127500" algn="l"/>
              </a:tabLst>
            </a:pPr>
            <a:r>
              <a:rPr lang="sv-SE" dirty="0"/>
              <a:t>Statsbidrag eller andra intäkter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C8D44C9-0913-49E4-9DAB-11D798A5446B}"/>
              </a:ext>
            </a:extLst>
          </p:cNvPr>
          <p:cNvSpPr/>
          <p:nvPr/>
        </p:nvSpPr>
        <p:spPr>
          <a:xfrm>
            <a:off x="4525523" y="257738"/>
            <a:ext cx="2095798" cy="12719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Planera och </a:t>
            </a:r>
            <a:r>
              <a:rPr lang="sv-SE" dirty="0">
                <a:solidFill>
                  <a:prstClr val="white"/>
                </a:solidFill>
                <a:cs typeface="Calibri"/>
              </a:rPr>
              <a:t>beräkna - Detaljbudgetering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884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E8982252-CC38-452A-A43A-A0E5C3557593}"/>
              </a:ext>
            </a:extLst>
          </p:cNvPr>
          <p:cNvSpPr/>
          <p:nvPr/>
        </p:nvSpPr>
        <p:spPr>
          <a:xfrm>
            <a:off x="1747364" y="3115991"/>
            <a:ext cx="2519262" cy="13734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Budget - Resursfördelning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56E7A84-0FD1-48E3-BDA0-BA942DB73479}"/>
              </a:ext>
            </a:extLst>
          </p:cNvPr>
          <p:cNvSpPr/>
          <p:nvPr/>
        </p:nvSpPr>
        <p:spPr>
          <a:xfrm>
            <a:off x="4597713" y="3217507"/>
            <a:ext cx="2095798" cy="12719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Planera och </a:t>
            </a:r>
            <a:r>
              <a:rPr lang="sv-SE" dirty="0">
                <a:solidFill>
                  <a:prstClr val="white"/>
                </a:solidFill>
                <a:cs typeface="Calibri"/>
              </a:rPr>
              <a:t>beräkna - Detaljbudgetering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ödesschema: Beslut 14">
            <a:extLst>
              <a:ext uri="{FF2B5EF4-FFF2-40B4-BE49-F238E27FC236}">
                <a16:creationId xmlns:a16="http://schemas.microsoft.com/office/drawing/2014/main" id="{2678E88B-5673-49B9-B6E4-085969649B81}"/>
              </a:ext>
            </a:extLst>
          </p:cNvPr>
          <p:cNvSpPr/>
          <p:nvPr/>
        </p:nvSpPr>
        <p:spPr>
          <a:xfrm>
            <a:off x="7024598" y="3061997"/>
            <a:ext cx="3226958" cy="1481467"/>
          </a:xfrm>
          <a:prstGeom prst="flowChartDecisi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sv-SE" sz="1600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457200">
              <a:defRPr/>
            </a:pPr>
            <a:r>
              <a:rPr lang="sv-SE" sz="1600" dirty="0">
                <a:solidFill>
                  <a:prstClr val="white"/>
                </a:solidFill>
                <a:latin typeface="Calibri"/>
                <a:cs typeface="Calibri"/>
              </a:rPr>
              <a:t>Hantera obalanser, vidta åtgärder och ev. omfördela resurser. </a:t>
            </a:r>
            <a:endParaRPr lang="sv-SE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457200">
              <a:defRPr/>
            </a:pPr>
            <a:endParaRPr lang="sv-SE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Pil: höger 19">
            <a:extLst>
              <a:ext uri="{FF2B5EF4-FFF2-40B4-BE49-F238E27FC236}">
                <a16:creationId xmlns:a16="http://schemas.microsoft.com/office/drawing/2014/main" id="{4D51C0CF-117B-47BB-A455-437B41BB365B}"/>
              </a:ext>
            </a:extLst>
          </p:cNvPr>
          <p:cNvSpPr/>
          <p:nvPr/>
        </p:nvSpPr>
        <p:spPr>
          <a:xfrm rot="5400000">
            <a:off x="8119233" y="1689212"/>
            <a:ext cx="1037689" cy="11609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3212510-8F5E-4202-B712-D00409E03897}"/>
              </a:ext>
            </a:extLst>
          </p:cNvPr>
          <p:cNvSpPr txBox="1"/>
          <p:nvPr/>
        </p:nvSpPr>
        <p:spPr>
          <a:xfrm>
            <a:off x="2002550" y="198645"/>
            <a:ext cx="866545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sv-SE" sz="3600" dirty="0"/>
              <a:t>3. Hantera obalanser och besluta om åtgärder i tid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93448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8E913DA8-43CB-464B-8288-25017B02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9507"/>
            <a:ext cx="8229600" cy="4084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Obalanser ska hanteras och åtgärdas för att få en budget i balans. </a:t>
            </a:r>
            <a:br>
              <a:rPr lang="sv-SE" sz="1800" dirty="0"/>
            </a:br>
            <a:r>
              <a:rPr lang="sv-SE" sz="1800" dirty="0"/>
              <a:t>Vilket kan ske genom besparingsåtgärder eller omfördelning inom nämnden. Besparingsåtgärder kan vara både stort och smått. </a:t>
            </a:r>
            <a:br>
              <a:rPr lang="sv-SE" sz="1800" dirty="0"/>
            </a:br>
            <a:r>
              <a:rPr lang="sv-SE" sz="1800" dirty="0"/>
              <a:t>Som budgetansvarig kan du behöva tänka nytt och tänka om hur du kan bedriva din verksamhet och utföra uppdraget på bästa sätt med tillgängliga resurser.</a:t>
            </a:r>
          </a:p>
          <a:p>
            <a:pPr marL="0" indent="0">
              <a:buNone/>
            </a:pPr>
            <a:endParaRPr lang="sv-SE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Dessa åtgärder bör ske så snart som möjligt i processen. Kommunicera med överordnad chef.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Flödesschema: Beslut 6">
            <a:extLst>
              <a:ext uri="{FF2B5EF4-FFF2-40B4-BE49-F238E27FC236}">
                <a16:creationId xmlns:a16="http://schemas.microsoft.com/office/drawing/2014/main" id="{465B28D2-3AE7-465D-AB66-C6F43383E42F}"/>
              </a:ext>
            </a:extLst>
          </p:cNvPr>
          <p:cNvSpPr/>
          <p:nvPr/>
        </p:nvSpPr>
        <p:spPr>
          <a:xfrm>
            <a:off x="6983842" y="498041"/>
            <a:ext cx="3226958" cy="1481467"/>
          </a:xfrm>
          <a:prstGeom prst="flowChartDecisi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sv-SE" sz="1600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457200">
              <a:defRPr/>
            </a:pPr>
            <a:r>
              <a:rPr lang="sv-SE" sz="1600" dirty="0">
                <a:solidFill>
                  <a:prstClr val="white"/>
                </a:solidFill>
                <a:latin typeface="Calibri"/>
                <a:cs typeface="Calibri"/>
              </a:rPr>
              <a:t>Hantera obalanser, vidta åtgärder och ev. omfördela resurser. </a:t>
            </a:r>
            <a:endParaRPr lang="sv-SE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457200">
              <a:defRPr/>
            </a:pPr>
            <a:endParaRPr lang="sv-SE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63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404950"/>
            <a:ext cx="8524240" cy="5721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600" dirty="0"/>
              <a:t>Rapporter, mallar och hjälpmedel inför budgetarbetet</a:t>
            </a:r>
          </a:p>
          <a:p>
            <a:pPr marL="0" indent="0" algn="ctr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Använd personkostnadsmall för beräkning av personalkostnader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Fyll i investeringskalkyler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Ta hänsyn till ev. interna budgetanvisningar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/>
              <a:t>Rapporter ur ekonomisystemet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84929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70242"/>
          </a:xfrm>
        </p:spPr>
        <p:txBody>
          <a:bodyPr>
            <a:normAutofit/>
          </a:bodyPr>
          <a:lstStyle/>
          <a:p>
            <a:r>
              <a:rPr lang="sv-SE" dirty="0"/>
              <a:t>Checklista inför budgetarbetet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899920" y="1397000"/>
            <a:ext cx="8229600" cy="484124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/>
              <a:t>Kontrollera befintliga avtal och licenser.</a:t>
            </a:r>
            <a:br>
              <a:rPr lang="sv-SE" sz="1800" dirty="0"/>
            </a:br>
            <a:r>
              <a:rPr lang="sv-SE" sz="1800" dirty="0"/>
              <a:t>- belopp, avtalstid, omfattning, indexuppräkning mm.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/>
              <a:t>Stäm av förändringar i personalen: tjänstledigheter, föräldraledighet, pensionsavgång, långtidssjukskrivningar mm</a:t>
            </a:r>
            <a:br>
              <a:rPr lang="sv-SE" sz="1800" dirty="0"/>
            </a:br>
            <a:r>
              <a:rPr lang="sv-SE" sz="1800" dirty="0"/>
              <a:t>Tillkommande tjänster, vikarier och uppdatera mallar med ny lönenivå. 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/>
              <a:t>Statsbidrag – troliga statsbidrag för din verksamhet kommande budgetår. Om motprestationer krävs för statsbidraget, glöm ej att även ta med kostnaden i budget.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r>
              <a:rPr lang="sv-SE" sz="1800" dirty="0"/>
              <a:t>Finns tillfälligt resurstillskott för särskilt ändamål, ska även dessa inarbetas i budgeten.</a:t>
            </a:r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endParaRPr lang="sv-SE" dirty="0"/>
          </a:p>
          <a:p>
            <a:pPr lvl="1">
              <a:buFont typeface="Wingdings" panose="05000000000000000000" pitchFamily="2" charset="2"/>
              <a:buChar char="q"/>
              <a:tabLst>
                <a:tab pos="2246313" algn="l"/>
                <a:tab pos="4127500" algn="l"/>
              </a:tabLs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879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0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4C0DA7-AB8D-412C-B06B-9E829AFF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Innehållsförteckning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9C3EDE-A2A1-4FC6-89DD-065EC69EB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1. Budgetprocessen i Tibro</a:t>
            </a:r>
          </a:p>
          <a:p>
            <a:r>
              <a:rPr lang="sv-SE" dirty="0"/>
              <a:t>2. Planera och beräkna - Detaljbudgetering</a:t>
            </a:r>
          </a:p>
          <a:p>
            <a:r>
              <a:rPr lang="sv-SE" dirty="0"/>
              <a:t>3. Hantera obalanser och besluta om åtgärder i tid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017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E8982252-CC38-452A-A43A-A0E5C3557593}"/>
              </a:ext>
            </a:extLst>
          </p:cNvPr>
          <p:cNvSpPr/>
          <p:nvPr/>
        </p:nvSpPr>
        <p:spPr>
          <a:xfrm>
            <a:off x="1747364" y="3115991"/>
            <a:ext cx="2519262" cy="13734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Budget - Resursfördelning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56E7A84-0FD1-48E3-BDA0-BA942DB73479}"/>
              </a:ext>
            </a:extLst>
          </p:cNvPr>
          <p:cNvSpPr/>
          <p:nvPr/>
        </p:nvSpPr>
        <p:spPr>
          <a:xfrm>
            <a:off x="4597713" y="3217507"/>
            <a:ext cx="2095798" cy="12719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Planera och </a:t>
            </a:r>
            <a:r>
              <a:rPr lang="sv-SE" dirty="0">
                <a:solidFill>
                  <a:prstClr val="white"/>
                </a:solidFill>
                <a:cs typeface="Calibri"/>
              </a:rPr>
              <a:t>beräkna - Detaljbudgetering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ödesschema: Beslut 14">
            <a:extLst>
              <a:ext uri="{FF2B5EF4-FFF2-40B4-BE49-F238E27FC236}">
                <a16:creationId xmlns:a16="http://schemas.microsoft.com/office/drawing/2014/main" id="{2678E88B-5673-49B9-B6E4-085969649B81}"/>
              </a:ext>
            </a:extLst>
          </p:cNvPr>
          <p:cNvSpPr/>
          <p:nvPr/>
        </p:nvSpPr>
        <p:spPr>
          <a:xfrm>
            <a:off x="7024598" y="3061997"/>
            <a:ext cx="3226958" cy="1481467"/>
          </a:xfrm>
          <a:prstGeom prst="flowChartDecisi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sv-SE" sz="1600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457200">
              <a:defRPr/>
            </a:pPr>
            <a:r>
              <a:rPr lang="sv-SE" sz="1600" dirty="0">
                <a:solidFill>
                  <a:prstClr val="white"/>
                </a:solidFill>
                <a:latin typeface="Calibri"/>
                <a:cs typeface="Calibri"/>
              </a:rPr>
              <a:t>Hantera obalanser, vidta åtgärder och ev. omfördela resurser. </a:t>
            </a:r>
            <a:endParaRPr lang="sv-SE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457200">
              <a:defRPr/>
            </a:pPr>
            <a:endParaRPr lang="sv-SE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141FAA9-D4FE-4C79-828E-E369E1633971}"/>
              </a:ext>
            </a:extLst>
          </p:cNvPr>
          <p:cNvSpPr txBox="1"/>
          <p:nvPr/>
        </p:nvSpPr>
        <p:spPr>
          <a:xfrm>
            <a:off x="1752600" y="356528"/>
            <a:ext cx="10214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sv-SE" sz="3600" dirty="0">
                <a:solidFill>
                  <a:prstClr val="black"/>
                </a:solidFill>
                <a:latin typeface="Arial"/>
                <a:cs typeface="Arial"/>
              </a:rPr>
              <a:t>1. Budgetprocessen i Tibro kommun</a:t>
            </a:r>
          </a:p>
          <a:p>
            <a:endParaRPr lang="sv-SE" dirty="0"/>
          </a:p>
        </p:txBody>
      </p:sp>
      <p:sp>
        <p:nvSpPr>
          <p:cNvPr id="20" name="Pil: höger 19">
            <a:extLst>
              <a:ext uri="{FF2B5EF4-FFF2-40B4-BE49-F238E27FC236}">
                <a16:creationId xmlns:a16="http://schemas.microsoft.com/office/drawing/2014/main" id="{4D51C0CF-117B-47BB-A455-437B41BB365B}"/>
              </a:ext>
            </a:extLst>
          </p:cNvPr>
          <p:cNvSpPr/>
          <p:nvPr/>
        </p:nvSpPr>
        <p:spPr>
          <a:xfrm rot="5400000">
            <a:off x="2488151" y="1677177"/>
            <a:ext cx="1037689" cy="11609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7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EC7DED-5FCB-4528-843D-B288DD8C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334" y="2059094"/>
            <a:ext cx="8043333" cy="3340631"/>
          </a:xfrm>
        </p:spPr>
        <p:txBody>
          <a:bodyPr>
            <a:normAutofit/>
          </a:bodyPr>
          <a:lstStyle/>
          <a:p>
            <a:endParaRPr lang="sv-SE" i="0" dirty="0">
              <a:effectLst/>
              <a:latin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Kommunfullmäktige fastställer inför varje nytt kalenderår Tibro kommuns budget. Budgeten är kommunens viktigaste dokument när det gäller styrning av verksamhet och ekonomi. 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Processen med nästkommande års budget pågår på olika sätt från och med februari.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0A355E18-D7C5-4DA5-BCDF-8AEED4167257}"/>
              </a:ext>
            </a:extLst>
          </p:cNvPr>
          <p:cNvSpPr/>
          <p:nvPr/>
        </p:nvSpPr>
        <p:spPr>
          <a:xfrm>
            <a:off x="2074333" y="683109"/>
            <a:ext cx="2519262" cy="13734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Budget - Resursfördelning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43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EC7DED-5FCB-4528-843D-B288DD8C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606" y="1684295"/>
            <a:ext cx="8043333" cy="476664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 februari presenterar Kommunstyrelsen budgetförutsättningarna för nästkommande år.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Till budgetberedningar i april ska nämnderna redovisa;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Eventuella effektiviseringar, hantering av obalanser samt lämna konsekvensbeskrivningar. Här behandlas också eventuella äskanden ”önskemål” om ökad budgetram och underlag för investeringar.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Under våren påbörjas den interna budgetprocessen med att arbeta fram behov av interna tjänster gällande kost, städ och hyror.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 juni beslutar Kommunfullmäktige om;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Skattesats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Nämndernas driftbudgetramar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Investeringsbudget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23FB646-0970-4CA1-AB9D-0275B79F8178}"/>
              </a:ext>
            </a:extLst>
          </p:cNvPr>
          <p:cNvSpPr/>
          <p:nvPr/>
        </p:nvSpPr>
        <p:spPr>
          <a:xfrm>
            <a:off x="1874294" y="185482"/>
            <a:ext cx="2519262" cy="13734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Budget - Resursfördelning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18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EC7DED-5FCB-4528-843D-B288DD8C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335" y="1970247"/>
            <a:ext cx="8043333" cy="35289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Under hösten arbetar nämnderna med verksamhetsspecifika mål som beslutas i respektive nämnd i december. Därefter börjar arbetet med att fördela budgetramar till respektive verksamheter.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Under oktober-november sker budgetberedning där en avstämning av budgetförutsättningarna sker så att väsentliga förändringar inte har skett sedan junibeslutet. Kommunens budgetdokument fastställs av kommunfullmäktige i november.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 december registreras detaljbudgeten i ekonomisystemet.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7DDF7EC4-130C-43F6-AC76-66B814A94C92}"/>
              </a:ext>
            </a:extLst>
          </p:cNvPr>
          <p:cNvSpPr/>
          <p:nvPr/>
        </p:nvSpPr>
        <p:spPr>
          <a:xfrm>
            <a:off x="1883819" y="116300"/>
            <a:ext cx="2519262" cy="13734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Budget - Resursfördelning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13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9919DB03-58DA-4611-B399-EBA4528C74C7}"/>
              </a:ext>
            </a:extLst>
          </p:cNvPr>
          <p:cNvSpPr/>
          <p:nvPr/>
        </p:nvSpPr>
        <p:spPr>
          <a:xfrm>
            <a:off x="1883819" y="104269"/>
            <a:ext cx="2519262" cy="13734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Budget - Resursfördelning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0CF175-385D-44AD-8736-EF272B74E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169937"/>
              </p:ext>
            </p:extLst>
          </p:nvPr>
        </p:nvGraphicFramePr>
        <p:xfrm>
          <a:off x="2503070" y="1049122"/>
          <a:ext cx="6698080" cy="458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40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EC7DED-5FCB-4528-843D-B288DD8C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334" y="2140374"/>
            <a:ext cx="8043333" cy="43213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Budgetansvarig ansvarar för att verksamheten bedrivs inom den av nämnden fastställda inriktning och budget.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Budgetansvarig ansvarar för enhetens resultat och att resurser utnyttjas effektivt. </a:t>
            </a:r>
            <a:b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I budgetansvaret ingår det att genomföra löpande uppföljningar och utvärderingar av resultat kopplat till verksamhet och ekonomi.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CCA95AA-55D7-4993-BDE0-DFDACD90C83F}"/>
              </a:ext>
            </a:extLst>
          </p:cNvPr>
          <p:cNvSpPr/>
          <p:nvPr/>
        </p:nvSpPr>
        <p:spPr>
          <a:xfrm>
            <a:off x="1883819" y="104269"/>
            <a:ext cx="2519262" cy="13734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Budget - Resursfördelning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59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E8982252-CC38-452A-A43A-A0E5C3557593}"/>
              </a:ext>
            </a:extLst>
          </p:cNvPr>
          <p:cNvSpPr/>
          <p:nvPr/>
        </p:nvSpPr>
        <p:spPr>
          <a:xfrm>
            <a:off x="1747364" y="3115991"/>
            <a:ext cx="2519262" cy="137347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Budget - Resursfördelning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56E7A84-0FD1-48E3-BDA0-BA942DB73479}"/>
              </a:ext>
            </a:extLst>
          </p:cNvPr>
          <p:cNvSpPr/>
          <p:nvPr/>
        </p:nvSpPr>
        <p:spPr>
          <a:xfrm>
            <a:off x="4597713" y="3217507"/>
            <a:ext cx="2095798" cy="12719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v-SE" dirty="0">
                <a:solidFill>
                  <a:prstClr val="white"/>
                </a:solidFill>
                <a:latin typeface="Calibri"/>
                <a:cs typeface="Calibri"/>
              </a:rPr>
              <a:t>Planera och </a:t>
            </a:r>
            <a:r>
              <a:rPr lang="sv-SE" dirty="0">
                <a:solidFill>
                  <a:prstClr val="white"/>
                </a:solidFill>
                <a:cs typeface="Calibri"/>
              </a:rPr>
              <a:t>beräkna - Detaljbudgetering</a:t>
            </a:r>
            <a:endParaRPr lang="sv-S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lödesschema: Beslut 14">
            <a:extLst>
              <a:ext uri="{FF2B5EF4-FFF2-40B4-BE49-F238E27FC236}">
                <a16:creationId xmlns:a16="http://schemas.microsoft.com/office/drawing/2014/main" id="{2678E88B-5673-49B9-B6E4-085969649B81}"/>
              </a:ext>
            </a:extLst>
          </p:cNvPr>
          <p:cNvSpPr/>
          <p:nvPr/>
        </p:nvSpPr>
        <p:spPr>
          <a:xfrm>
            <a:off x="7024598" y="3061997"/>
            <a:ext cx="3226958" cy="1481467"/>
          </a:xfrm>
          <a:prstGeom prst="flowChartDecisi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sv-SE" sz="1600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457200">
              <a:defRPr/>
            </a:pPr>
            <a:r>
              <a:rPr lang="sv-SE" sz="1600" dirty="0">
                <a:solidFill>
                  <a:prstClr val="white"/>
                </a:solidFill>
                <a:latin typeface="Calibri"/>
                <a:cs typeface="Calibri"/>
              </a:rPr>
              <a:t>Hantera obalanser, vidta åtgärder och ev. omfördela resurser. </a:t>
            </a:r>
            <a:endParaRPr lang="sv-SE" dirty="0">
              <a:solidFill>
                <a:prstClr val="white"/>
              </a:solidFill>
              <a:latin typeface="Calibri"/>
              <a:cs typeface="Calibri"/>
            </a:endParaRPr>
          </a:p>
          <a:p>
            <a:pPr algn="ctr" defTabSz="457200">
              <a:defRPr/>
            </a:pPr>
            <a:endParaRPr lang="sv-SE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Pil: höger 19">
            <a:extLst>
              <a:ext uri="{FF2B5EF4-FFF2-40B4-BE49-F238E27FC236}">
                <a16:creationId xmlns:a16="http://schemas.microsoft.com/office/drawing/2014/main" id="{4D51C0CF-117B-47BB-A455-437B41BB365B}"/>
              </a:ext>
            </a:extLst>
          </p:cNvPr>
          <p:cNvSpPr/>
          <p:nvPr/>
        </p:nvSpPr>
        <p:spPr>
          <a:xfrm rot="5400000">
            <a:off x="5126769" y="1496704"/>
            <a:ext cx="1037689" cy="11609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3212510-8F5E-4202-B712-D00409E03897}"/>
              </a:ext>
            </a:extLst>
          </p:cNvPr>
          <p:cNvSpPr txBox="1"/>
          <p:nvPr/>
        </p:nvSpPr>
        <p:spPr>
          <a:xfrm>
            <a:off x="1586106" y="290552"/>
            <a:ext cx="10214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sv-SE" sz="3600" dirty="0">
                <a:solidFill>
                  <a:prstClr val="black"/>
                </a:solidFill>
                <a:latin typeface="Arial"/>
                <a:cs typeface="Arial"/>
              </a:rPr>
              <a:t>2. Planera </a:t>
            </a:r>
            <a:r>
              <a:rPr lang="sv-SE" sz="4400" dirty="0">
                <a:solidFill>
                  <a:prstClr val="black"/>
                </a:solidFill>
                <a:latin typeface="Arial"/>
                <a:cs typeface="Arial"/>
              </a:rPr>
              <a:t>och</a:t>
            </a:r>
            <a:r>
              <a:rPr lang="sv-SE" sz="3600" dirty="0">
                <a:solidFill>
                  <a:prstClr val="black"/>
                </a:solidFill>
                <a:latin typeface="Arial"/>
                <a:cs typeface="Arial"/>
              </a:rPr>
              <a:t> beräkna - Detaljbudgetering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292688767"/>
      </p:ext>
    </p:extLst>
  </p:cSld>
  <p:clrMapOvr>
    <a:masterClrMapping/>
  </p:clrMapOvr>
</p:sld>
</file>

<file path=ppt/theme/theme1.xml><?xml version="1.0" encoding="utf-8"?>
<a:theme xmlns:a="http://schemas.openxmlformats.org/drawingml/2006/main" name="Tibro kommun">
  <a:themeElements>
    <a:clrScheme name="Tibro kommun - Marin">
      <a:dk1>
        <a:sysClr val="windowText" lastClr="000000"/>
      </a:dk1>
      <a:lt1>
        <a:sysClr val="window" lastClr="FFFFFF"/>
      </a:lt1>
      <a:dk2>
        <a:srgbClr val="4D7BA0"/>
      </a:dk2>
      <a:lt2>
        <a:srgbClr val="E7E6E6"/>
      </a:lt2>
      <a:accent1>
        <a:srgbClr val="F9B200"/>
      </a:accent1>
      <a:accent2>
        <a:srgbClr val="CD4913"/>
      </a:accent2>
      <a:accent3>
        <a:srgbClr val="CFC38B"/>
      </a:accent3>
      <a:accent4>
        <a:srgbClr val="000000"/>
      </a:accent4>
      <a:accent5>
        <a:srgbClr val="F9B200"/>
      </a:accent5>
      <a:accent6>
        <a:srgbClr val="CD4913"/>
      </a:accent6>
      <a:hlink>
        <a:srgbClr val="000000"/>
      </a:hlink>
      <a:folHlink>
        <a:srgbClr val="000000"/>
      </a:folHlink>
    </a:clrScheme>
    <a:fontScheme name="Tibro komm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bro kommun.potx" id="{89E8DD47-B4A9-45A8-A712-35DE0EFC24AA}" vid="{03A07474-B586-4205-A725-FF582EA78A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0B6EAB44555E47A18A3B7226625FE8" ma:contentTypeVersion="5" ma:contentTypeDescription="Skapa ett nytt dokument." ma:contentTypeScope="" ma:versionID="f4c5670f67d766a34b81abd0ac008a56">
  <xsd:schema xmlns:xsd="http://www.w3.org/2001/XMLSchema" xmlns:xs="http://www.w3.org/2001/XMLSchema" xmlns:p="http://schemas.microsoft.com/office/2006/metadata/properties" xmlns:ns2="67b1feb2-4b9e-4540-88f3-46e04155f110" xmlns:ns3="a2fca9f6-1ea0-494b-9d54-595fa8077d16" targetNamespace="http://schemas.microsoft.com/office/2006/metadata/properties" ma:root="true" ma:fieldsID="d9209745134444b1d856395ad8c6c4ba" ns2:_="" ns3:_="">
    <xsd:import namespace="67b1feb2-4b9e-4540-88f3-46e04155f110"/>
    <xsd:import namespace="a2fca9f6-1ea0-494b-9d54-595fa8077d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b1feb2-4b9e-4540-88f3-46e04155f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ca9f6-1ea0-494b-9d54-595fa8077d1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C687FF-AD8D-4256-B2E6-214DC183DAAE}"/>
</file>

<file path=customXml/itemProps2.xml><?xml version="1.0" encoding="utf-8"?>
<ds:datastoreItem xmlns:ds="http://schemas.openxmlformats.org/officeDocument/2006/customXml" ds:itemID="{F6F952D7-A209-4003-8DAB-18FD08D96C6E}"/>
</file>

<file path=customXml/itemProps3.xml><?xml version="1.0" encoding="utf-8"?>
<ds:datastoreItem xmlns:ds="http://schemas.openxmlformats.org/officeDocument/2006/customXml" ds:itemID="{EDD6E423-7D8F-40EB-9519-298579D24CBF}"/>
</file>

<file path=docProps/app.xml><?xml version="1.0" encoding="utf-8"?>
<Properties xmlns="http://schemas.openxmlformats.org/officeDocument/2006/extended-properties" xmlns:vt="http://schemas.openxmlformats.org/officeDocument/2006/docPropsVTypes">
  <Template>Tibro kommun</Template>
  <TotalTime>10</TotalTime>
  <Words>890</Words>
  <Application>Microsoft Office PowerPoint</Application>
  <PresentationFormat>Bredbild</PresentationFormat>
  <Paragraphs>106</Paragraphs>
  <Slides>16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Open Sans</vt:lpstr>
      <vt:lpstr>Wingdings</vt:lpstr>
      <vt:lpstr>Tibro kommun</vt:lpstr>
      <vt:lpstr>Budget</vt:lpstr>
      <vt:lpstr>Innehållsförteckning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Checklista inför budgetarbetet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</dc:title>
  <dc:creator>Yllka Myha</dc:creator>
  <cp:lastModifiedBy>Yllka Myha</cp:lastModifiedBy>
  <cp:revision>1</cp:revision>
  <dcterms:created xsi:type="dcterms:W3CDTF">2022-11-10T09:17:10Z</dcterms:created>
  <dcterms:modified xsi:type="dcterms:W3CDTF">2022-11-10T09:27:59Z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0x010100F30B6EAB44555E47A18A3B7226625FE8</vt:lpwstr>
  </property>
</Properties>
</file>