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7" r:id="rId4"/>
    <p:sldId id="269" r:id="rId5"/>
    <p:sldId id="275" r:id="rId6"/>
    <p:sldId id="257" r:id="rId7"/>
    <p:sldId id="259" r:id="rId8"/>
    <p:sldId id="276" r:id="rId9"/>
    <p:sldId id="261" r:id="rId10"/>
    <p:sldId id="270" r:id="rId11"/>
    <p:sldId id="262" r:id="rId12"/>
    <p:sldId id="263" r:id="rId13"/>
    <p:sldId id="277" r:id="rId14"/>
    <p:sldId id="265" r:id="rId15"/>
    <p:sldId id="273" r:id="rId16"/>
    <p:sldId id="264" r:id="rId17"/>
    <p:sldId id="274" r:id="rId18"/>
    <p:sldId id="278" r:id="rId19"/>
    <p:sldId id="271" r:id="rId20"/>
    <p:sldId id="25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82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2023-04-19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2023-04-19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2023-04-19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SHB och BTN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Utbildningsmaterial 230411</a:t>
            </a:r>
          </a:p>
        </p:txBody>
      </p:sp>
      <p:pic>
        <p:nvPicPr>
          <p:cNvPr id="6" name="Platshållare för bild 5" descr="En bild som visar utomhus&#10;&#10;Automatiskt genererad beskrivning">
            <a:extLst>
              <a:ext uri="{FF2B5EF4-FFF2-40B4-BE49-F238E27FC236}">
                <a16:creationId xmlns:a16="http://schemas.microsoft.com/office/drawing/2014/main" id="{260EB6BF-1C16-5FE8-050E-6E00DC790B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r="17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546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121F20A-00EF-4B65-3A7D-698CE317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</p:spPr>
        <p:txBody>
          <a:bodyPr/>
          <a:lstStyle/>
          <a:p>
            <a:r>
              <a:rPr lang="sv-SE" dirty="0"/>
              <a:t>Fastighetsavdelningen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5CF146A-3EDA-1AD7-AE16-5505036AE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402" y="1996580"/>
            <a:ext cx="6057235" cy="23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1C46F5-5A47-AD4D-43E7-871DF6C7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Måltid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21C0D2-2991-EA94-5B2C-DB9C7044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24" y="1088718"/>
            <a:ext cx="6487638" cy="44564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BBDAF1A-2C9E-B388-EC64-73040D62C2AC}"/>
              </a:ext>
            </a:extLst>
          </p:cNvPr>
          <p:cNvSpPr txBox="1"/>
          <p:nvPr/>
        </p:nvSpPr>
        <p:spPr>
          <a:xfrm>
            <a:off x="715162" y="2042072"/>
            <a:ext cx="60946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Aktiviteter måltid</a:t>
            </a:r>
          </a:p>
          <a:p>
            <a:r>
              <a:rPr lang="sv-SE" dirty="0"/>
              <a:t>4300	</a:t>
            </a:r>
            <a:r>
              <a:rPr lang="sv-SE" dirty="0" err="1"/>
              <a:t>Fsg</a:t>
            </a:r>
            <a:r>
              <a:rPr lang="sv-SE" dirty="0"/>
              <a:t> måltidsenheten</a:t>
            </a:r>
          </a:p>
          <a:p>
            <a:r>
              <a:rPr lang="sv-SE" dirty="0"/>
              <a:t>4301	A-huset</a:t>
            </a:r>
          </a:p>
          <a:p>
            <a:pPr marL="342900" indent="-342900">
              <a:buAutoNum type="arabicPlain" startAt="4302"/>
            </a:pPr>
            <a:r>
              <a:rPr lang="sv-SE" dirty="0"/>
              <a:t> 	Björken</a:t>
            </a:r>
          </a:p>
          <a:p>
            <a:pPr marL="342900" indent="-342900">
              <a:buAutoNum type="arabicPlain" startAt="4302"/>
            </a:pPr>
            <a:endParaRPr lang="sv-SE" dirty="0"/>
          </a:p>
          <a:p>
            <a:pPr marL="342900" indent="-342900">
              <a:buAutoNum type="arabicPlain" startAt="4302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Objekt måltid</a:t>
            </a:r>
          </a:p>
          <a:p>
            <a:r>
              <a:rPr lang="sv-SE" dirty="0"/>
              <a:t>47000 	Tvätt och städkemikalier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433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B92BAB-BAD9-E22B-CF1E-1C45036B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Affärsverksamhet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4B7A7F-A249-2E51-C3CA-5ACAD5BC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066" y="1744909"/>
            <a:ext cx="7933825" cy="268447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04BFF52-8834-F311-39C8-2ADA24F8C850}"/>
              </a:ext>
            </a:extLst>
          </p:cNvPr>
          <p:cNvSpPr txBox="1"/>
          <p:nvPr/>
        </p:nvSpPr>
        <p:spPr>
          <a:xfrm>
            <a:off x="1055659" y="4532677"/>
            <a:ext cx="8042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Gemensam struktur med Karlsborg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244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807EC-0C95-AA2B-7681-1C7D4AEB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Driftsprojekt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30E3EB7-D5A0-1706-B1F8-2B2FF7CE3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173" y="1630238"/>
            <a:ext cx="4678035" cy="33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5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F1FDD-6E8A-69AF-0768-0C7CDBD8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Investeringsprojekt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E79D68F-8A2C-1115-1C5F-098C046ED00A}"/>
              </a:ext>
            </a:extLst>
          </p:cNvPr>
          <p:cNvSpPr txBox="1"/>
          <p:nvPr/>
        </p:nvSpPr>
        <p:spPr>
          <a:xfrm>
            <a:off x="404769" y="4148528"/>
            <a:ext cx="100894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Projekt 6 positioner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6* projekt med enstaka fakturor (Maskiner och inventarier ex inköp av ny traktor)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7* Projekt som löper över längre tid och består av flera olika kostnader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Projekt på fastigheter ska redovisas på rätt verksamhet och detta ska projektledare/ekonom stämma av innan start av projekt.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63984DD-55D1-6D29-C06A-B457F09BC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12" y="1605518"/>
            <a:ext cx="6826236" cy="23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5B1166B9-82CD-6705-3138-E166A2DC1AB6}"/>
              </a:ext>
            </a:extLst>
          </p:cNvPr>
          <p:cNvSpPr txBox="1">
            <a:spLocks/>
          </p:cNvSpPr>
          <p:nvPr/>
        </p:nvSpPr>
        <p:spPr>
          <a:xfrm>
            <a:off x="548882" y="1250819"/>
            <a:ext cx="10751088" cy="40090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●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8000" strike="sngStrike" dirty="0"/>
              <a:t>Ansvar 24xxx</a:t>
            </a:r>
            <a:br>
              <a:rPr lang="sv-SE" sz="8000" dirty="0"/>
            </a:br>
            <a:r>
              <a:rPr lang="sv-SE" sz="8000" dirty="0"/>
              <a:t> </a:t>
            </a:r>
            <a:br>
              <a:rPr lang="sv-SE" sz="8000" dirty="0"/>
            </a:br>
            <a:r>
              <a:rPr lang="sv-SE" sz="8000" dirty="0"/>
              <a:t>Enhet 8xxx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v-SE" sz="12000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EA1A81CD-DB7E-EDA3-DC0B-75EFF583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64" y="5083727"/>
            <a:ext cx="8772174" cy="903725"/>
          </a:xfrm>
        </p:spPr>
        <p:txBody>
          <a:bodyPr>
            <a:normAutofit fontScale="92500"/>
          </a:bodyPr>
          <a:lstStyle/>
          <a:p>
            <a:r>
              <a:rPr lang="sv-SE" sz="2400" dirty="0"/>
              <a:t>Alla budgetansvar omvandlas till enheter med 4 siffror/positioner. </a:t>
            </a:r>
            <a:br>
              <a:rPr lang="sv-SE" sz="2400" dirty="0"/>
            </a:br>
            <a:r>
              <a:rPr lang="sv-SE" sz="2400" dirty="0"/>
              <a:t>Både i ekonomisystemet och i personalsystemen HR och Medvind.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709002-A529-D21A-3265-4D32F30D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</p:spPr>
        <p:txBody>
          <a:bodyPr/>
          <a:lstStyle/>
          <a:p>
            <a:r>
              <a:rPr lang="sv-SE" dirty="0"/>
              <a:t>BTN</a:t>
            </a:r>
          </a:p>
        </p:txBody>
      </p:sp>
    </p:spTree>
    <p:extLst>
      <p:ext uri="{BB962C8B-B14F-4D97-AF65-F5344CB8AC3E}">
        <p14:creationId xmlns:p14="http://schemas.microsoft.com/office/powerpoint/2010/main" val="106161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D9A9D5-39FE-F1E4-306C-8259B519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BTN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B299A1-ED3A-5A15-6324-ABE718E53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Verksamheter som ersatts med aktivitet </a:t>
            </a:r>
          </a:p>
          <a:p>
            <a:r>
              <a:rPr lang="sv-SE" dirty="0"/>
              <a:t>Intern motpart 180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149D28E-2B93-E56B-3303-1AD11087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" y="2634994"/>
            <a:ext cx="10136546" cy="13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6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FE0837-4AC3-8226-BFE5-A86C5CAA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Exploateringsintäkter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2FE435-78FF-E1B9-0004-C55A7CE7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Från 23110 </a:t>
            </a:r>
            <a:r>
              <a:rPr lang="sv-SE" dirty="0">
                <a:sym typeface="Wingdings" panose="05000000000000000000" pitchFamily="2" charset="2"/>
              </a:rPr>
              <a:t> 9020 Försäljning exploatering</a:t>
            </a:r>
          </a:p>
          <a:p>
            <a:r>
              <a:rPr lang="sv-SE" dirty="0">
                <a:sym typeface="Wingdings" panose="05000000000000000000" pitchFamily="2" charset="2"/>
              </a:rPr>
              <a:t>Redovisas nu under finansen, minskad administration.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68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11E77-A928-70D1-BE2D-1FBE3F32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och funderingar?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72C91C-7F05-7234-7EA3-8384215A8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xxxx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67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4B6A7B9-5F8D-2C8F-0123-6A1CA3EE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811" y="404812"/>
            <a:ext cx="41814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0EDB3F-4C96-18ED-8DB3-FC291D11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359A72-1E05-DEA3-C0E8-3BD5A1645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Genomgång per avdelning SHB</a:t>
            </a:r>
          </a:p>
          <a:p>
            <a:r>
              <a:rPr lang="sv-SE" dirty="0"/>
              <a:t>Investeringar</a:t>
            </a:r>
          </a:p>
          <a:p>
            <a:r>
              <a:rPr lang="sv-SE" dirty="0"/>
              <a:t>Genomgång BTN</a:t>
            </a:r>
          </a:p>
        </p:txBody>
      </p:sp>
    </p:spTree>
    <p:extLst>
      <p:ext uri="{BB962C8B-B14F-4D97-AF65-F5344CB8AC3E}">
        <p14:creationId xmlns:p14="http://schemas.microsoft.com/office/powerpoint/2010/main" val="2408266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AF8F803-6701-F082-3B3F-21BFE87A86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5DC06-AB73-B588-2EC1-62FE4C2B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Generella förändringar för SHB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FC2CCA-36AC-7A84-DB06-0732B070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Ansvar </a:t>
            </a:r>
            <a:r>
              <a:rPr lang="sv-SE" dirty="0">
                <a:sym typeface="Wingdings" panose="05000000000000000000" pitchFamily="2" charset="2"/>
              </a:rPr>
              <a:t> Enhet</a:t>
            </a:r>
            <a:endParaRPr lang="sv-SE" dirty="0"/>
          </a:p>
          <a:p>
            <a:r>
              <a:rPr lang="sv-SE" dirty="0"/>
              <a:t>Slag </a:t>
            </a:r>
            <a:r>
              <a:rPr lang="sv-SE" dirty="0">
                <a:sym typeface="Wingdings" panose="05000000000000000000" pitchFamily="2" charset="2"/>
              </a:rPr>
              <a:t> konton och blir färre.</a:t>
            </a:r>
            <a:br>
              <a:rPr lang="sv-SE" dirty="0">
                <a:sym typeface="Wingdings" panose="05000000000000000000" pitchFamily="2" charset="2"/>
              </a:rPr>
            </a:br>
            <a:r>
              <a:rPr lang="sv-SE" dirty="0">
                <a:sym typeface="Wingdings" panose="05000000000000000000" pitchFamily="2" charset="2"/>
              </a:rPr>
              <a:t>Första koden i kodsträngen</a:t>
            </a:r>
          </a:p>
          <a:p>
            <a:r>
              <a:rPr lang="sv-SE" dirty="0">
                <a:sym typeface="Wingdings" panose="05000000000000000000" pitchFamily="2" charset="2"/>
              </a:rPr>
              <a:t>Motparter blir fler </a:t>
            </a:r>
          </a:p>
          <a:p>
            <a:r>
              <a:rPr lang="sv-SE" dirty="0">
                <a:sym typeface="Wingdings" panose="05000000000000000000" pitchFamily="2" charset="2"/>
              </a:rPr>
              <a:t>Aktivitet blir 4 positioner</a:t>
            </a:r>
          </a:p>
          <a:p>
            <a:r>
              <a:rPr lang="sv-SE" dirty="0">
                <a:sym typeface="Wingdings" panose="05000000000000000000" pitchFamily="2" charset="2"/>
              </a:rPr>
              <a:t>Objekt fortsatt 5 positioner</a:t>
            </a:r>
          </a:p>
          <a:p>
            <a:r>
              <a:rPr lang="sv-SE" dirty="0">
                <a:sym typeface="Wingdings" panose="05000000000000000000" pitchFamily="2" charset="2"/>
              </a:rPr>
              <a:t>Investeringar 6 positioner.</a:t>
            </a:r>
            <a:br>
              <a:rPr lang="sv-SE" dirty="0">
                <a:sym typeface="Wingdings" panose="05000000000000000000" pitchFamily="2" charset="2"/>
              </a:rPr>
            </a:br>
            <a:r>
              <a:rPr lang="sv-SE" dirty="0">
                <a:sym typeface="Wingdings" panose="05000000000000000000" pitchFamily="2" charset="2"/>
              </a:rPr>
              <a:t>Stor förändring här för SHB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838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30983C-6E36-2687-0227-DB3DABDD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Objekt och aktivitet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37DE3D-ACE4-265B-A767-7B57A0EBA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20825"/>
            <a:ext cx="4861406" cy="3887788"/>
          </a:xfrm>
        </p:spPr>
        <p:txBody>
          <a:bodyPr/>
          <a:lstStyle/>
          <a:p>
            <a:r>
              <a:rPr lang="sv-SE" dirty="0"/>
              <a:t>Nya objekt och aktiviteter</a:t>
            </a:r>
          </a:p>
          <a:p>
            <a:r>
              <a:rPr lang="sv-SE" dirty="0"/>
              <a:t>Alla objekt består nu av 6 positioner och är uppdelade i objektgrupper</a:t>
            </a:r>
          </a:p>
          <a:p>
            <a:r>
              <a:rPr lang="sv-SE" dirty="0"/>
              <a:t>Akt 4 positioner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C0F0015-7B6F-9C0C-8B4C-F1C28075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162" y="234949"/>
            <a:ext cx="3666906" cy="336597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07F374D-9D58-4982-3F68-5CCA961AA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162" y="3865563"/>
            <a:ext cx="3666906" cy="17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4F464-40E7-362C-FE9E-80CCD29E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 konton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24BCB6-0C67-5840-A848-FCC3E06C9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20825"/>
            <a:ext cx="8675687" cy="1155263"/>
          </a:xfrm>
        </p:spPr>
        <p:txBody>
          <a:bodyPr>
            <a:normAutofit/>
          </a:bodyPr>
          <a:lstStyle/>
          <a:p>
            <a:r>
              <a:rPr lang="sv-SE" sz="1800" dirty="0"/>
              <a:t>74800 Intern köpt tjänst SHB </a:t>
            </a:r>
            <a:r>
              <a:rPr lang="sv-SE" sz="1800" dirty="0">
                <a:sym typeface="Wingdings" panose="05000000000000000000" pitchFamily="2" charset="2"/>
              </a:rPr>
              <a:t> 		7701 Intern köpt tjänst SHB</a:t>
            </a:r>
          </a:p>
          <a:p>
            <a:r>
              <a:rPr lang="sv-SE" sz="1800" dirty="0">
                <a:sym typeface="Wingdings" panose="05000000000000000000" pitchFamily="2" charset="2"/>
              </a:rPr>
              <a:t>74801 Internt köpt tjänst fastighet  	7702 Internt köpt tjänst fastighet</a:t>
            </a:r>
          </a:p>
          <a:p>
            <a:r>
              <a:rPr lang="sv-SE" sz="1800" dirty="0">
                <a:sym typeface="Wingdings" panose="05000000000000000000" pitchFamily="2" charset="2"/>
              </a:rPr>
              <a:t>74802 Internt köpt tjänst </a:t>
            </a:r>
            <a:r>
              <a:rPr lang="sv-SE" sz="1800" dirty="0" err="1">
                <a:sym typeface="Wingdings" panose="05000000000000000000" pitchFamily="2" charset="2"/>
              </a:rPr>
              <a:t>fast.skötsel</a:t>
            </a:r>
            <a:r>
              <a:rPr lang="sv-SE" sz="1800" dirty="0">
                <a:sym typeface="Wingdings" panose="05000000000000000000" pitchFamily="2" charset="2"/>
              </a:rPr>
              <a:t>	7704 Internt köpt tjänst fastighet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83992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5B1166B9-82CD-6705-3138-E166A2DC1AB6}"/>
              </a:ext>
            </a:extLst>
          </p:cNvPr>
          <p:cNvSpPr txBox="1">
            <a:spLocks/>
          </p:cNvSpPr>
          <p:nvPr/>
        </p:nvSpPr>
        <p:spPr>
          <a:xfrm>
            <a:off x="1614284" y="1935759"/>
            <a:ext cx="8368615" cy="298648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65113" indent="-2651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●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12000" strike="sngStrike" dirty="0"/>
              <a:t>Ansvar 2xxxx</a:t>
            </a:r>
            <a:br>
              <a:rPr lang="sv-SE" sz="12000" dirty="0"/>
            </a:br>
            <a:r>
              <a:rPr lang="sv-SE" sz="12000" dirty="0"/>
              <a:t> </a:t>
            </a:r>
            <a:br>
              <a:rPr lang="sv-SE" sz="12000" dirty="0"/>
            </a:br>
            <a:r>
              <a:rPr lang="sv-SE" sz="12000" dirty="0"/>
              <a:t>Enhet 4xxx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v-SE" sz="12000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EA1A81CD-DB7E-EDA3-DC0B-75EFF583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464" y="5083727"/>
            <a:ext cx="8772174" cy="903725"/>
          </a:xfrm>
        </p:spPr>
        <p:txBody>
          <a:bodyPr>
            <a:normAutofit fontScale="92500"/>
          </a:bodyPr>
          <a:lstStyle/>
          <a:p>
            <a:r>
              <a:rPr lang="sv-SE" sz="2400" dirty="0"/>
              <a:t>Alla budgetansvar omvandlas till enheter med 4 siffror/positioner. </a:t>
            </a:r>
            <a:br>
              <a:rPr lang="sv-SE" sz="2400" dirty="0"/>
            </a:br>
            <a:r>
              <a:rPr lang="sv-SE" sz="2400" dirty="0"/>
              <a:t>Både i ekonomisystemet och i personalsystemen HR och Medvind.</a:t>
            </a:r>
          </a:p>
          <a:p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30F3180-9952-A1B5-21E0-6DB15DFC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</p:spPr>
        <p:txBody>
          <a:bodyPr/>
          <a:lstStyle/>
          <a:p>
            <a:r>
              <a:rPr lang="sv-SE" dirty="0"/>
              <a:t>Samhällsbyggnad</a:t>
            </a:r>
          </a:p>
        </p:txBody>
      </p:sp>
    </p:spTree>
    <p:extLst>
      <p:ext uri="{BB962C8B-B14F-4D97-AF65-F5344CB8AC3E}">
        <p14:creationId xmlns:p14="http://schemas.microsoft.com/office/powerpoint/2010/main" val="336123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8A8EBA-C70F-63EC-97F2-D08596F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Gata/park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B8C3BC09-9747-7BFE-E092-BF863D3AF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2241706"/>
            <a:ext cx="4223843" cy="1069975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Fler ansvar – färre verksamheter..</a:t>
            </a:r>
          </a:p>
          <a:p>
            <a:r>
              <a:rPr lang="sv-SE" dirty="0"/>
              <a:t>Aktivitet och objekt används som tidigare. 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26142550-3800-323B-F0A4-3B2E16C59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423" y="1304925"/>
            <a:ext cx="6241694" cy="40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8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397698-034D-C409-A624-A6A6AC164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KomMa</a:t>
            </a:r>
            <a:r>
              <a:rPr lang="sv-SE" dirty="0"/>
              <a:t> konton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568E05-6949-977A-AA8D-A94A6220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46301 </a:t>
            </a:r>
            <a:r>
              <a:rPr lang="sv-SE" dirty="0">
                <a:sym typeface="Wingdings" panose="05000000000000000000" pitchFamily="2" charset="2"/>
              </a:rPr>
              <a:t>	</a:t>
            </a:r>
            <a:r>
              <a:rPr lang="sv-SE" dirty="0"/>
              <a:t>7720 Gata/Park arbetad tid – Personal</a:t>
            </a:r>
          </a:p>
          <a:p>
            <a:r>
              <a:rPr lang="sv-SE" dirty="0"/>
              <a:t>46302 </a:t>
            </a:r>
            <a:r>
              <a:rPr lang="sv-SE" dirty="0">
                <a:sym typeface="Wingdings" panose="05000000000000000000" pitchFamily="2" charset="2"/>
              </a:rPr>
              <a:t> 	</a:t>
            </a:r>
            <a:r>
              <a:rPr lang="sv-SE" dirty="0"/>
              <a:t>7721 Gata park arbetad tid – Maskin</a:t>
            </a:r>
          </a:p>
          <a:p>
            <a:r>
              <a:rPr lang="sv-SE" dirty="0"/>
              <a:t>41000</a:t>
            </a:r>
            <a:r>
              <a:rPr lang="sv-SE" dirty="0">
                <a:sym typeface="Wingdings" panose="05000000000000000000" pitchFamily="2" charset="2"/>
              </a:rPr>
              <a:t> 	</a:t>
            </a:r>
            <a:r>
              <a:rPr lang="sv-SE" dirty="0"/>
              <a:t>7722 Gata park arbetad tid (Komb. Pers + mask)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328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7688A-3091-C77A-9EDA-07923793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Fastighetsavdelningen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FC40E13-79ED-CD83-DDA1-211ED2360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425" y="1586480"/>
            <a:ext cx="63627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07999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7245</TotalTime>
  <Words>345</Words>
  <Application>Microsoft Office PowerPoint</Application>
  <PresentationFormat>Bredbild</PresentationFormat>
  <Paragraphs>62</Paragraphs>
  <Slides>20</Slides>
  <Notes>0</Notes>
  <HiddenSlides>2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Calibri</vt:lpstr>
      <vt:lpstr>Tibro kommun</vt:lpstr>
      <vt:lpstr>SHB och BTN</vt:lpstr>
      <vt:lpstr>Agenda</vt:lpstr>
      <vt:lpstr>Generella förändringar för SHB</vt:lpstr>
      <vt:lpstr>Objekt och aktivitet</vt:lpstr>
      <vt:lpstr>Interna konton</vt:lpstr>
      <vt:lpstr>Samhällsbyggnad</vt:lpstr>
      <vt:lpstr>Gata/park</vt:lpstr>
      <vt:lpstr>KomMa konton</vt:lpstr>
      <vt:lpstr>Fastighetsavdelningen</vt:lpstr>
      <vt:lpstr>Fastighetsavdelningen</vt:lpstr>
      <vt:lpstr>Måltid</vt:lpstr>
      <vt:lpstr>Affärsverksamhet</vt:lpstr>
      <vt:lpstr>Driftsprojekt</vt:lpstr>
      <vt:lpstr>Investeringsprojekt</vt:lpstr>
      <vt:lpstr>BTN</vt:lpstr>
      <vt:lpstr>BTN</vt:lpstr>
      <vt:lpstr>Exploateringsintäkter </vt:lpstr>
      <vt:lpstr>Frågor och funderingar?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SHB och BTN</dc:title>
  <dc:creator>Yllka Myha</dc:creator>
  <cp:lastModifiedBy>Yllka Myha</cp:lastModifiedBy>
  <cp:revision>11</cp:revision>
  <dcterms:created xsi:type="dcterms:W3CDTF">2023-04-06T06:41:10Z</dcterms:created>
  <dcterms:modified xsi:type="dcterms:W3CDTF">2023-04-19T09:52:00Z</dcterms:modified>
</cp:coreProperties>
</file>